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84" r:id="rId26"/>
    <p:sldId id="263" r:id="rId27"/>
    <p:sldId id="311" r:id="rId28"/>
    <p:sldId id="323" r:id="rId29"/>
    <p:sldId id="312" r:id="rId30"/>
    <p:sldId id="324" r:id="rId31"/>
    <p:sldId id="313" r:id="rId32"/>
    <p:sldId id="325" r:id="rId33"/>
    <p:sldId id="315" r:id="rId34"/>
    <p:sldId id="316" r:id="rId35"/>
    <p:sldId id="331" r:id="rId36"/>
    <p:sldId id="333" r:id="rId37"/>
    <p:sldId id="334" r:id="rId38"/>
    <p:sldId id="337" r:id="rId39"/>
    <p:sldId id="338" r:id="rId40"/>
    <p:sldId id="336" r:id="rId41"/>
    <p:sldId id="341" r:id="rId42"/>
    <p:sldId id="344" r:id="rId43"/>
    <p:sldId id="343" r:id="rId44"/>
    <p:sldId id="345" r:id="rId45"/>
    <p:sldId id="342" r:id="rId46"/>
    <p:sldId id="346" r:id="rId47"/>
    <p:sldId id="347" r:id="rId48"/>
    <p:sldId id="427" r:id="rId49"/>
    <p:sldId id="393" r:id="rId50"/>
    <p:sldId id="394" r:id="rId51"/>
    <p:sldId id="395" r:id="rId52"/>
    <p:sldId id="396" r:id="rId53"/>
    <p:sldId id="397" r:id="rId54"/>
    <p:sldId id="428" r:id="rId55"/>
    <p:sldId id="351" r:id="rId56"/>
    <p:sldId id="374" r:id="rId57"/>
    <p:sldId id="373" r:id="rId58"/>
    <p:sldId id="355" r:id="rId59"/>
    <p:sldId id="356" r:id="rId60"/>
    <p:sldId id="360" r:id="rId61"/>
    <p:sldId id="353" r:id="rId62"/>
    <p:sldId id="361" r:id="rId63"/>
    <p:sldId id="399" r:id="rId64"/>
    <p:sldId id="400" r:id="rId65"/>
    <p:sldId id="401" r:id="rId66"/>
    <p:sldId id="365" r:id="rId67"/>
    <p:sldId id="352" r:id="rId68"/>
    <p:sldId id="359" r:id="rId69"/>
    <p:sldId id="357" r:id="rId70"/>
    <p:sldId id="354" r:id="rId71"/>
    <p:sldId id="358" r:id="rId72"/>
    <p:sldId id="364" r:id="rId73"/>
    <p:sldId id="363" r:id="rId74"/>
    <p:sldId id="366" r:id="rId75"/>
    <p:sldId id="390" r:id="rId76"/>
    <p:sldId id="391" r:id="rId77"/>
    <p:sldId id="404" r:id="rId78"/>
    <p:sldId id="405" r:id="rId79"/>
    <p:sldId id="406" r:id="rId80"/>
    <p:sldId id="409" r:id="rId81"/>
    <p:sldId id="410" r:id="rId82"/>
    <p:sldId id="411" r:id="rId83"/>
    <p:sldId id="412" r:id="rId84"/>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12721-9303-4500-8694-2eb9f17334b4}">
          <p14:sldIdLst>
            <p14:sldId id="265"/>
            <p14:sldId id="285"/>
          </p14:sldIdLst>
        </p14:section>
        <p14:section name="Previous studies&#13;" id="{adfe489d-2c26-48b6-8110-624e77bea0e7}">
          <p14:sldIdLst>
            <p14:sldId id="287"/>
            <p14:sldId id="288"/>
            <p14:sldId id="289"/>
            <p14:sldId id="290"/>
            <p14:sldId id="291"/>
            <p14:sldId id="292"/>
            <p14:sldId id="293"/>
            <p14:sldId id="294"/>
            <p14:sldId id="295"/>
            <p14:sldId id="296"/>
            <p14:sldId id="297"/>
            <p14:sldId id="298"/>
          </p14:sldIdLst>
        </p14:section>
        <p14:section name="The results of t=3&#13;" id="{804554ac-ff9d-4b17-8b14-de8268992ef5}">
          <p14:sldIdLst>
            <p14:sldId id="256"/>
            <p14:sldId id="274"/>
            <p14:sldId id="258"/>
            <p14:sldId id="275"/>
            <p14:sldId id="259"/>
            <p14:sldId id="276"/>
            <p14:sldId id="260"/>
            <p14:sldId id="261"/>
            <p14:sldId id="262"/>
            <p14:sldId id="284"/>
            <p14:sldId id="263"/>
          </p14:sldIdLst>
        </p14:section>
        <p14:section name="The results of t=0.5 1 2 5 7 10" id="{fb627e38-d174-4f41-8dfc-ff229c440056}">
          <p14:sldIdLst>
            <p14:sldId id="311"/>
            <p14:sldId id="323"/>
            <p14:sldId id="312"/>
            <p14:sldId id="324"/>
            <p14:sldId id="313"/>
            <p14:sldId id="325"/>
            <p14:sldId id="315"/>
            <p14:sldId id="316"/>
          </p14:sldIdLst>
        </p14:section>
        <p14:section name="t2/t&lt;0" id="{b4861f21-baf1-417d-914b-ece98e7d5fb4}">
          <p14:sldIdLst>
            <p14:sldId id="331"/>
            <p14:sldId id="333"/>
            <p14:sldId id="334"/>
            <p14:sldId id="337"/>
            <p14:sldId id="338"/>
            <p14:sldId id="336"/>
          </p14:sldIdLst>
        </p14:section>
        <p14:section name="t/J=3 t2=0 J2&lt;0" id="{51221860-8d06-4b1b-b4dd-b4221304b589}">
          <p14:sldIdLst>
            <p14:sldId id="341"/>
            <p14:sldId id="344"/>
            <p14:sldId id="343"/>
            <p14:sldId id="345"/>
            <p14:sldId id="342"/>
            <p14:sldId id="346"/>
            <p14:sldId id="347"/>
            <p14:sldId id="427"/>
          </p14:sldIdLst>
        </p14:section>
        <p14:section name="t/J=3 t2=0 J2&gt;0" id="{00763119-e7b1-435e-af36-8ff0fca5c773}">
          <p14:sldIdLst>
            <p14:sldId id="393"/>
            <p14:sldId id="394"/>
            <p14:sldId id="395"/>
            <p14:sldId id="396"/>
            <p14:sldId id="397"/>
            <p14:sldId id="428"/>
          </p14:sldIdLst>
        </p14:section>
        <p14:section name="t/J=3 t2=0.3 J2&lt;0" id="{20ce33b4-6394-4b8f-b358-47735caf4620}">
          <p14:sldIdLst>
            <p14:sldId id="351"/>
            <p14:sldId id="374"/>
            <p14:sldId id="373"/>
            <p14:sldId id="355"/>
            <p14:sldId id="356"/>
            <p14:sldId id="360"/>
            <p14:sldId id="353"/>
            <p14:sldId id="361"/>
          </p14:sldIdLst>
        </p14:section>
        <p14:section name="t/J=3 t2=0.3 J2&gt;0" id="{db928465-88e4-4b23-933f-f2f4a3fd4294}">
          <p14:sldIdLst>
            <p14:sldId id="399"/>
            <p14:sldId id="400"/>
            <p14:sldId id="401"/>
          </p14:sldIdLst>
        </p14:section>
        <p14:section name="t/J=3 t2=0.7 J2&lt;0" id="{57c94208-ffb2-44f1-8b43-bf2fb7727dfe}">
          <p14:sldIdLst>
            <p14:sldId id="365"/>
            <p14:sldId id="352"/>
            <p14:sldId id="359"/>
            <p14:sldId id="357"/>
            <p14:sldId id="354"/>
            <p14:sldId id="358"/>
            <p14:sldId id="364"/>
            <p14:sldId id="363"/>
            <p14:sldId id="366"/>
            <p14:sldId id="390"/>
            <p14:sldId id="391"/>
          </p14:sldIdLst>
        </p14:section>
        <p14:section name="t/J=3 t2=0.7 J2&gt;0" id="{f1f1fc3b-256f-4ec4-a976-afce3323d0d0}">
          <p14:sldIdLst>
            <p14:sldId id="404"/>
            <p14:sldId id="405"/>
            <p14:sldId id="406"/>
          </p14:sldIdLst>
        </p14:section>
        <p14:section name="t/J=3 J2=0.49 t2&gt;0" id="{ab36bb5b-665d-4c04-894c-fa38bcf380ec}">
          <p14:sldIdLst>
            <p14:sldId id="409"/>
            <p14:sldId id="410"/>
            <p14:sldId id="411"/>
            <p14:sldId id="4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92.png"/><Relationship Id="rId1" Type="http://schemas.openxmlformats.org/officeDocument/2006/relationships/image" Target="../media/image9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6.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3.png"/><Relationship Id="rId1" Type="http://schemas.openxmlformats.org/officeDocument/2006/relationships/image" Target="../media/image16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4.png"/><Relationship Id="rId1" Type="http://schemas.openxmlformats.org/officeDocument/2006/relationships/image" Target="../media/image17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image" Target="../media/image18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19.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3.png"/><Relationship Id="rId1"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a:xfrm>
            <a:off x="838200" y="1522730"/>
            <a:ext cx="10515600" cy="4987925"/>
          </a:xfrm>
        </p:spPr>
        <p:txBody>
          <a:bodyPr>
            <a:normAutofit lnSpcReduction="10000"/>
          </a:bodyPr>
          <a:p>
            <a:r>
              <a:rPr lang="en-US"/>
              <a:t>Previous studies</a:t>
            </a:r>
            <a:endParaRPr lang="en-US"/>
          </a:p>
          <a:p>
            <a:r>
              <a:rPr lang="en-US"/>
              <a:t>The results of t/J=3 t2/t=0.7 </a:t>
            </a:r>
            <a:endParaRPr lang="en-US"/>
          </a:p>
          <a:p>
            <a:pPr lvl="1"/>
            <a:r>
              <a:rPr lang="en-US">
                <a:sym typeface="+mn-ea"/>
              </a:rPr>
              <a:t>Electron density</a:t>
            </a:r>
            <a:endParaRPr lang="en-US">
              <a:sym typeface="+mn-ea"/>
            </a:endParaRPr>
          </a:p>
          <a:p>
            <a:pPr lvl="1"/>
            <a:r>
              <a:rPr lang="en-US">
                <a:sym typeface="+mn-ea"/>
              </a:rPr>
              <a:t>Superconductivity correlation</a:t>
            </a:r>
            <a:endParaRPr lang="en-US"/>
          </a:p>
          <a:p>
            <a:r>
              <a:rPr lang="en-US">
                <a:sym typeface="+mn-ea"/>
              </a:rPr>
              <a:t>The results of t/J=0.5 1 2 5 7 10</a:t>
            </a:r>
            <a:endParaRPr lang="en-US">
              <a:sym typeface="+mn-ea"/>
            </a:endParaRPr>
          </a:p>
          <a:p>
            <a:r>
              <a:rPr lang="en-US">
                <a:sym typeface="+mn-ea"/>
              </a:rPr>
              <a:t>The results of</a:t>
            </a:r>
            <a:r>
              <a:rPr lang="en-US">
                <a:sym typeface="+mn-ea"/>
              </a:rPr>
              <a:t> t/J=3</a:t>
            </a:r>
            <a:r>
              <a:rPr lang="en-US">
                <a:sym typeface="+mn-ea"/>
              </a:rPr>
              <a:t> </a:t>
            </a:r>
            <a:endParaRPr lang="en-US">
              <a:sym typeface="+mn-ea"/>
            </a:endParaRPr>
          </a:p>
          <a:p>
            <a:pPr lvl="1"/>
            <a:r>
              <a:rPr lang="en-US">
                <a:sym typeface="+mn-ea"/>
              </a:rPr>
              <a:t>t2/t=- ( 0.1 </a:t>
            </a:r>
            <a:r>
              <a:rPr lang="zh-CN" altLang="en-US">
                <a:sym typeface="+mn-ea"/>
              </a:rPr>
              <a:t>—</a:t>
            </a:r>
            <a:r>
              <a:rPr lang="en-US">
                <a:sym typeface="+mn-ea"/>
              </a:rPr>
              <a:t> 0.7 )</a:t>
            </a:r>
            <a:endParaRPr lang="en-US">
              <a:sym typeface="+mn-ea"/>
            </a:endParaRPr>
          </a:p>
          <a:p>
            <a:pPr lvl="1"/>
            <a:r>
              <a:rPr lang="en-US">
                <a:sym typeface="+mn-ea"/>
              </a:rPr>
              <a:t>t2/t=0 J2=</a:t>
            </a:r>
            <a:r>
              <a:rPr lang="en-US">
                <a:sym typeface="+mn-ea"/>
              </a:rPr>
              <a:t>- ( 0.1 </a:t>
            </a:r>
            <a:r>
              <a:rPr lang="zh-CN" altLang="en-US">
                <a:sym typeface="+mn-ea"/>
              </a:rPr>
              <a:t>—</a:t>
            </a:r>
            <a:r>
              <a:rPr lang="en-US">
                <a:sym typeface="+mn-ea"/>
              </a:rPr>
              <a:t> 0.7 )</a:t>
            </a:r>
            <a:endParaRPr lang="en-US">
              <a:sym typeface="+mn-ea"/>
            </a:endParaRPr>
          </a:p>
          <a:p>
            <a:pPr lvl="1"/>
            <a:r>
              <a:rPr lang="en-US">
                <a:sym typeface="+mn-ea"/>
              </a:rPr>
              <a:t>t2/t=0.3 J2=</a:t>
            </a:r>
            <a:r>
              <a:rPr lang="en-US">
                <a:sym typeface="+mn-ea"/>
              </a:rPr>
              <a:t>- ( 0.0 </a:t>
            </a:r>
            <a:r>
              <a:rPr lang="zh-CN" altLang="en-US">
                <a:sym typeface="+mn-ea"/>
              </a:rPr>
              <a:t>—</a:t>
            </a:r>
            <a:r>
              <a:rPr lang="en-US">
                <a:sym typeface="+mn-ea"/>
              </a:rPr>
              <a:t> 0.7 )</a:t>
            </a:r>
            <a:endParaRPr lang="en-US">
              <a:sym typeface="+mn-ea"/>
            </a:endParaRPr>
          </a:p>
          <a:p>
            <a:pPr lvl="1"/>
            <a:r>
              <a:rPr lang="en-US">
                <a:sym typeface="+mn-ea"/>
              </a:rPr>
              <a:t>t2/t=0.3 J2=- ( 0.0 </a:t>
            </a:r>
            <a:r>
              <a:rPr lang="zh-CN" altLang="en-US">
                <a:sym typeface="+mn-ea"/>
              </a:rPr>
              <a:t>—</a:t>
            </a:r>
            <a:r>
              <a:rPr lang="en-US">
                <a:sym typeface="+mn-ea"/>
              </a:rPr>
              <a:t> 0.7 )</a:t>
            </a:r>
            <a:endParaRPr lang="en-US">
              <a:sym typeface="+mn-ea"/>
            </a:endParaRPr>
          </a:p>
          <a:p>
            <a:pPr lvl="1"/>
            <a:r>
              <a:rPr lang="zh-CN" altLang="en-US">
                <a:sym typeface="+mn-ea"/>
              </a:rPr>
              <a:t>……</a:t>
            </a:r>
            <a:endParaRPr lang="en-US">
              <a:sym typeface="+mn-ea"/>
            </a:endParaRPr>
          </a:p>
          <a:p>
            <a:endParaRPr lang="en-US">
              <a:sym typeface="+mn-ea"/>
            </a:endParaRPr>
          </a:p>
          <a:p>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_linear"/>
          <p:cNvPicPr>
            <a:picLocks noChangeAspect="1"/>
          </p:cNvPicPr>
          <p:nvPr/>
        </p:nvPicPr>
        <p:blipFill>
          <a:blip r:embed="rId1"/>
          <a:stretch>
            <a:fillRect/>
          </a:stretch>
        </p:blipFill>
        <p:spPr>
          <a:xfrm>
            <a:off x="2313305" y="212090"/>
            <a:ext cx="8002270" cy="5908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9755" y="289560"/>
            <a:ext cx="11032490" cy="460375"/>
          </a:xfrm>
          <a:prstGeom prst="rect">
            <a:avLst/>
          </a:prstGeom>
          <a:noFill/>
        </p:spPr>
        <p:txBody>
          <a:bodyPr wrap="none" rtlCol="0">
            <a:spAutoFit/>
          </a:bodyPr>
          <a:p>
            <a:pPr algn="l"/>
            <a:r>
              <a:rPr lang="en-US" sz="2400" b="1">
                <a:sym typeface="+mn-ea"/>
              </a:rPr>
              <a:t>electron density : YC-6，Lx=16，</a:t>
            </a:r>
            <a:r>
              <a:rPr lang="en-US" sz="2400" b="1">
                <a:sym typeface="+mn-ea"/>
              </a:rPr>
              <a:t>doping=1/18</a:t>
            </a:r>
            <a:r>
              <a:rPr lang="zh-CN" altLang="en-US" sz="2400" b="1">
                <a:sym typeface="+mn-ea"/>
              </a:rPr>
              <a:t>，</a:t>
            </a:r>
            <a:r>
              <a:rPr lang="en-US" sz="2400" b="1">
                <a:sym typeface="+mn-ea"/>
              </a:rPr>
              <a:t>2000state</a:t>
            </a:r>
            <a:r>
              <a:rPr lang="zh-CN" altLang="en-US" sz="2400" b="1">
                <a:sym typeface="+mn-ea"/>
              </a:rPr>
              <a:t>，</a:t>
            </a:r>
            <a:r>
              <a:rPr lang="en-US" sz="2400" b="1">
                <a:sym typeface="+mn-ea"/>
              </a:rPr>
              <a:t>14sweep</a:t>
            </a:r>
            <a:r>
              <a:rPr lang="zh-CN" altLang="en-US" sz="2400" b="1">
                <a:sym typeface="+mn-ea"/>
              </a:rPr>
              <a:t>，</a:t>
            </a:r>
            <a:r>
              <a:rPr lang="en-US" sz="2400" b="1">
                <a:sym typeface="+mn-ea"/>
              </a:rPr>
              <a:t>rb37</a:t>
            </a:r>
            <a:endParaRPr lang="en-US" sz="2400" b="1">
              <a:sym typeface="+mn-ea"/>
            </a:endParaRPr>
          </a:p>
        </p:txBody>
      </p:sp>
      <p:pic>
        <p:nvPicPr>
          <p:cNvPr id="6" name="Picture 5" descr="electron_density_1d"/>
          <p:cNvPicPr>
            <a:picLocks noChangeAspect="1"/>
          </p:cNvPicPr>
          <p:nvPr/>
        </p:nvPicPr>
        <p:blipFill>
          <a:blip r:embed="rId1"/>
          <a:stretch>
            <a:fillRect/>
          </a:stretch>
        </p:blipFill>
        <p:spPr>
          <a:xfrm>
            <a:off x="297180" y="1179195"/>
            <a:ext cx="5476875" cy="4076065"/>
          </a:xfrm>
          <a:prstGeom prst="rect">
            <a:avLst/>
          </a:prstGeom>
        </p:spPr>
      </p:pic>
      <p:pic>
        <p:nvPicPr>
          <p:cNvPr id="7" name="Picture 6" descr="electron_density_1d"/>
          <p:cNvPicPr>
            <a:picLocks noChangeAspect="1"/>
          </p:cNvPicPr>
          <p:nvPr/>
        </p:nvPicPr>
        <p:blipFill>
          <a:blip r:embed="rId2"/>
          <a:stretch>
            <a:fillRect/>
          </a:stretch>
        </p:blipFill>
        <p:spPr>
          <a:xfrm>
            <a:off x="6195695" y="1179195"/>
            <a:ext cx="5476875" cy="4075430"/>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t=0.5/1</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变小时边界电子密度下降</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22250"/>
            <a:ext cx="12192000" cy="3019425"/>
          </a:xfrm>
          <a:prstGeom prst="rect">
            <a:avLst/>
          </a:prstGeom>
        </p:spPr>
      </p:pic>
      <p:pic>
        <p:nvPicPr>
          <p:cNvPr id="3" name="Picture 2"/>
          <p:cNvPicPr>
            <a:picLocks noChangeAspect="1"/>
          </p:cNvPicPr>
          <p:nvPr/>
        </p:nvPicPr>
        <p:blipFill>
          <a:blip r:embed="rId2"/>
          <a:stretch>
            <a:fillRect/>
          </a:stretch>
        </p:blipFill>
        <p:spPr>
          <a:xfrm>
            <a:off x="0" y="3482340"/>
            <a:ext cx="12192000" cy="2944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lectron_density_1d_1"/>
          <p:cNvPicPr>
            <a:picLocks noChangeAspect="1"/>
          </p:cNvPicPr>
          <p:nvPr/>
        </p:nvPicPr>
        <p:blipFill>
          <a:blip r:embed="rId1"/>
          <a:stretch>
            <a:fillRect/>
          </a:stretch>
        </p:blipFill>
        <p:spPr>
          <a:xfrm>
            <a:off x="3557270" y="0"/>
            <a:ext cx="4920615" cy="3490595"/>
          </a:xfrm>
          <a:prstGeom prst="rect">
            <a:avLst/>
          </a:prstGeom>
        </p:spPr>
      </p:pic>
      <p:pic>
        <p:nvPicPr>
          <p:cNvPr id="5" name="Picture 4" descr="electron_density_1d"/>
          <p:cNvPicPr>
            <a:picLocks noChangeAspect="1"/>
          </p:cNvPicPr>
          <p:nvPr/>
        </p:nvPicPr>
        <p:blipFill>
          <a:blip r:embed="rId2"/>
          <a:stretch>
            <a:fillRect/>
          </a:stretch>
        </p:blipFill>
        <p:spPr>
          <a:xfrm>
            <a:off x="7382510" y="3257550"/>
            <a:ext cx="4809490" cy="3579495"/>
          </a:xfrm>
          <a:prstGeom prst="rect">
            <a:avLst/>
          </a:prstGeom>
        </p:spPr>
      </p:pic>
      <p:pic>
        <p:nvPicPr>
          <p:cNvPr id="4" name="Picture 3" descr="electron_density_1d"/>
          <p:cNvPicPr>
            <a:picLocks noChangeAspect="1"/>
          </p:cNvPicPr>
          <p:nvPr/>
        </p:nvPicPr>
        <p:blipFill>
          <a:blip r:embed="rId3"/>
          <a:stretch>
            <a:fillRect/>
          </a:stretch>
        </p:blipFill>
        <p:spPr>
          <a:xfrm>
            <a:off x="252730" y="3168015"/>
            <a:ext cx="4991100" cy="3714115"/>
          </a:xfrm>
          <a:prstGeom prst="rect">
            <a:avLst/>
          </a:prstGeom>
        </p:spPr>
      </p:pic>
      <p:sp>
        <p:nvSpPr>
          <p:cNvPr id="9" name="Text Box 8"/>
          <p:cNvSpPr txBox="1"/>
          <p:nvPr/>
        </p:nvSpPr>
        <p:spPr>
          <a:xfrm>
            <a:off x="335915" y="625475"/>
            <a:ext cx="3367405" cy="1014730"/>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t=2/3/5</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方向平移对称性，电子分布非常相似</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93190" y="0"/>
            <a:ext cx="9404985" cy="2332355"/>
          </a:xfrm>
          <a:prstGeom prst="rect">
            <a:avLst/>
          </a:prstGeom>
        </p:spPr>
      </p:pic>
      <p:pic>
        <p:nvPicPr>
          <p:cNvPr id="3" name="Picture 2"/>
          <p:cNvPicPr>
            <a:picLocks noChangeAspect="1"/>
          </p:cNvPicPr>
          <p:nvPr/>
        </p:nvPicPr>
        <p:blipFill>
          <a:blip r:embed="rId2"/>
          <a:stretch>
            <a:fillRect/>
          </a:stretch>
        </p:blipFill>
        <p:spPr>
          <a:xfrm>
            <a:off x="1393190" y="4545330"/>
            <a:ext cx="9404985" cy="2279015"/>
          </a:xfrm>
          <a:prstGeom prst="rect">
            <a:avLst/>
          </a:prstGeom>
        </p:spPr>
      </p:pic>
      <p:pic>
        <p:nvPicPr>
          <p:cNvPr id="5" name="Picture 4"/>
          <p:cNvPicPr>
            <a:picLocks noChangeAspect="1"/>
          </p:cNvPicPr>
          <p:nvPr/>
        </p:nvPicPr>
        <p:blipFill>
          <a:blip r:embed="rId3"/>
          <a:stretch>
            <a:fillRect/>
          </a:stretch>
        </p:blipFill>
        <p:spPr>
          <a:xfrm>
            <a:off x="1393190" y="2317750"/>
            <a:ext cx="9404985" cy="2232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81000" y="739775"/>
            <a:ext cx="5977255" cy="4448175"/>
          </a:xfrm>
          <a:prstGeom prst="rect">
            <a:avLst/>
          </a:prstGeom>
        </p:spPr>
      </p:pic>
      <p:pic>
        <p:nvPicPr>
          <p:cNvPr id="5" name="Picture 4" descr="electron_density_1d"/>
          <p:cNvPicPr>
            <a:picLocks noChangeAspect="1"/>
          </p:cNvPicPr>
          <p:nvPr/>
        </p:nvPicPr>
        <p:blipFill>
          <a:blip r:embed="rId2"/>
          <a:stretch>
            <a:fillRect/>
          </a:stretch>
        </p:blipFill>
        <p:spPr>
          <a:xfrm>
            <a:off x="6214745" y="739775"/>
            <a:ext cx="5977255" cy="4448175"/>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t=7/10</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变大时边界电子密度上升</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86715"/>
            <a:ext cx="12192000" cy="2850515"/>
          </a:xfrm>
          <a:prstGeom prst="rect">
            <a:avLst/>
          </a:prstGeom>
        </p:spPr>
      </p:pic>
      <p:pic>
        <p:nvPicPr>
          <p:cNvPr id="3" name="Picture 2"/>
          <p:cNvPicPr>
            <a:picLocks noChangeAspect="1"/>
          </p:cNvPicPr>
          <p:nvPr/>
        </p:nvPicPr>
        <p:blipFill>
          <a:blip r:embed="rId2"/>
          <a:stretch>
            <a:fillRect/>
          </a:stretch>
        </p:blipFill>
        <p:spPr>
          <a:xfrm>
            <a:off x="0" y="3561080"/>
            <a:ext cx="12192000" cy="2887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_cor"/>
          <p:cNvPicPr>
            <a:picLocks noChangeAspect="1"/>
          </p:cNvPicPr>
          <p:nvPr/>
        </p:nvPicPr>
        <p:blipFill>
          <a:blip r:embed="rId1"/>
          <a:stretch>
            <a:fillRect/>
          </a:stretch>
        </p:blipFill>
        <p:spPr>
          <a:xfrm>
            <a:off x="186690" y="381000"/>
            <a:ext cx="10314940" cy="6397625"/>
          </a:xfrm>
          <a:prstGeom prst="rect">
            <a:avLst/>
          </a:prstGeom>
        </p:spPr>
      </p:pic>
      <p:sp>
        <p:nvSpPr>
          <p:cNvPr id="4" name="Text Box 3"/>
          <p:cNvSpPr txBox="1"/>
          <p:nvPr/>
        </p:nvSpPr>
        <p:spPr>
          <a:xfrm>
            <a:off x="116205" y="71120"/>
            <a:ext cx="4531360" cy="460375"/>
          </a:xfrm>
          <a:prstGeom prst="rect">
            <a:avLst/>
          </a:prstGeom>
          <a:noFill/>
        </p:spPr>
        <p:txBody>
          <a:bodyPr wrap="none" rtlCol="0">
            <a:spAutoFit/>
          </a:bodyPr>
          <a:p>
            <a:r>
              <a:rPr lang="en-US" sz="2400" b="1"/>
              <a:t>superconductivity correlation </a:t>
            </a:r>
            <a:endParaRPr lang="en-US" sz="2400" b="1"/>
          </a:p>
        </p:txBody>
      </p:sp>
      <p:sp>
        <p:nvSpPr>
          <p:cNvPr id="2" name="Text Box 1"/>
          <p:cNvSpPr txBox="1"/>
          <p:nvPr/>
        </p:nvSpPr>
        <p:spPr>
          <a:xfrm>
            <a:off x="10054590" y="868045"/>
            <a:ext cx="1836420" cy="1198880"/>
          </a:xfrm>
          <a:prstGeom prst="rect">
            <a:avLst/>
          </a:prstGeom>
          <a:noFill/>
        </p:spPr>
        <p:txBody>
          <a:bodyPr wrap="square" rtlCol="0">
            <a:spAutoFit/>
          </a:bodyPr>
          <a:p>
            <a:r>
              <a:rPr lang="zh-CN" altLang="en-US" b="1">
                <a:solidFill>
                  <a:srgbClr val="FF0000"/>
                </a:solidFill>
              </a:rPr>
              <a:t>如果</a:t>
            </a:r>
            <a:r>
              <a:rPr lang="en-US" altLang="zh-CN" b="1">
                <a:solidFill>
                  <a:srgbClr val="FF0000"/>
                </a:solidFill>
              </a:rPr>
              <a:t>t=0</a:t>
            </a:r>
            <a:r>
              <a:rPr lang="zh-CN" altLang="en-US" b="1">
                <a:solidFill>
                  <a:srgbClr val="FF0000"/>
                </a:solidFill>
              </a:rPr>
              <a:t>时，变回自旋</a:t>
            </a:r>
            <a:r>
              <a:rPr lang="en-US" altLang="zh-CN" b="1">
                <a:solidFill>
                  <a:srgbClr val="FF0000"/>
                </a:solidFill>
              </a:rPr>
              <a:t>J1-J2</a:t>
            </a:r>
            <a:r>
              <a:rPr lang="zh-CN" altLang="en-US" b="1">
                <a:solidFill>
                  <a:srgbClr val="FF0000"/>
                </a:solidFill>
              </a:rPr>
              <a:t>模型，超导关联仍然如此吗？</a:t>
            </a:r>
            <a:endParaRPr lang="zh-CN" altLang="en-US"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08355" y="2909570"/>
            <a:ext cx="4143375" cy="2295525"/>
          </a:xfrm>
          <a:prstGeom prst="rect">
            <a:avLst/>
          </a:prstGeom>
        </p:spPr>
      </p:pic>
      <p:sp>
        <p:nvSpPr>
          <p:cNvPr id="6" name="Text Box 5"/>
          <p:cNvSpPr txBox="1"/>
          <p:nvPr/>
        </p:nvSpPr>
        <p:spPr>
          <a:xfrm>
            <a:off x="1287780" y="2531745"/>
            <a:ext cx="1033145" cy="368300"/>
          </a:xfrm>
          <a:prstGeom prst="rect">
            <a:avLst/>
          </a:prstGeom>
          <a:noFill/>
        </p:spPr>
        <p:txBody>
          <a:bodyPr wrap="none" rtlCol="0">
            <a:spAutoFit/>
          </a:bodyPr>
          <a:p>
            <a:r>
              <a:rPr lang="en-US">
                <a:solidFill>
                  <a:srgbClr val="FF0000"/>
                </a:solidFill>
              </a:rPr>
              <a:t>ab bond</a:t>
            </a:r>
            <a:endParaRPr lang="en-US">
              <a:solidFill>
                <a:srgbClr val="FF0000"/>
              </a:solidFill>
            </a:endParaRPr>
          </a:p>
        </p:txBody>
      </p:sp>
      <p:sp>
        <p:nvSpPr>
          <p:cNvPr id="7" name="Text Box 6"/>
          <p:cNvSpPr txBox="1"/>
          <p:nvPr/>
        </p:nvSpPr>
        <p:spPr>
          <a:xfrm>
            <a:off x="3818890" y="2531745"/>
            <a:ext cx="1020445" cy="368300"/>
          </a:xfrm>
          <a:prstGeom prst="rect">
            <a:avLst/>
          </a:prstGeom>
          <a:noFill/>
        </p:spPr>
        <p:txBody>
          <a:bodyPr wrap="none" rtlCol="0">
            <a:spAutoFit/>
          </a:bodyPr>
          <a:p>
            <a:r>
              <a:rPr lang="en-US">
                <a:solidFill>
                  <a:srgbClr val="FF0000"/>
                </a:solidFill>
              </a:rPr>
              <a:t>aa bond</a:t>
            </a:r>
            <a:endParaRPr lang="en-US">
              <a:solidFill>
                <a:srgbClr val="FF0000"/>
              </a:solidFill>
            </a:endParaRPr>
          </a:p>
        </p:txBody>
      </p:sp>
      <p:sp>
        <p:nvSpPr>
          <p:cNvPr id="9" name="Text Box 8"/>
          <p:cNvSpPr txBox="1"/>
          <p:nvPr/>
        </p:nvSpPr>
        <p:spPr>
          <a:xfrm>
            <a:off x="2181225" y="1009650"/>
            <a:ext cx="718820" cy="521970"/>
          </a:xfrm>
          <a:prstGeom prst="rect">
            <a:avLst/>
          </a:prstGeom>
          <a:noFill/>
        </p:spPr>
        <p:txBody>
          <a:bodyPr wrap="none" rtlCol="0">
            <a:spAutoFit/>
          </a:bodyPr>
          <a:p>
            <a:r>
              <a:rPr lang="en-US" sz="2800" b="1"/>
              <a:t>t=5</a:t>
            </a:r>
            <a:endParaRPr lang="en-US" sz="2800" b="1"/>
          </a:p>
        </p:txBody>
      </p:sp>
      <p:pic>
        <p:nvPicPr>
          <p:cNvPr id="10" name="Picture 9"/>
          <p:cNvPicPr>
            <a:picLocks noChangeAspect="1"/>
          </p:cNvPicPr>
          <p:nvPr/>
        </p:nvPicPr>
        <p:blipFill>
          <a:blip r:embed="rId2"/>
          <a:stretch>
            <a:fillRect/>
          </a:stretch>
        </p:blipFill>
        <p:spPr>
          <a:xfrm>
            <a:off x="6779895" y="936625"/>
            <a:ext cx="4581525" cy="2286000"/>
          </a:xfrm>
          <a:prstGeom prst="rect">
            <a:avLst/>
          </a:prstGeom>
        </p:spPr>
      </p:pic>
      <p:sp>
        <p:nvSpPr>
          <p:cNvPr id="11" name="Text Box 10"/>
          <p:cNvSpPr txBox="1"/>
          <p:nvPr/>
        </p:nvSpPr>
        <p:spPr>
          <a:xfrm>
            <a:off x="7349490" y="568325"/>
            <a:ext cx="1045845" cy="368300"/>
          </a:xfrm>
          <a:prstGeom prst="rect">
            <a:avLst/>
          </a:prstGeom>
          <a:noFill/>
        </p:spPr>
        <p:txBody>
          <a:bodyPr wrap="none" rtlCol="0">
            <a:spAutoFit/>
          </a:bodyPr>
          <a:p>
            <a:r>
              <a:rPr lang="en-US">
                <a:solidFill>
                  <a:srgbClr val="FF0000"/>
                </a:solidFill>
              </a:rPr>
              <a:t>bb bond</a:t>
            </a:r>
            <a:endParaRPr lang="en-US">
              <a:solidFill>
                <a:srgbClr val="FF0000"/>
              </a:solidFill>
            </a:endParaRPr>
          </a:p>
        </p:txBody>
      </p:sp>
      <p:sp>
        <p:nvSpPr>
          <p:cNvPr id="12" name="Text Box 11"/>
          <p:cNvSpPr txBox="1"/>
          <p:nvPr/>
        </p:nvSpPr>
        <p:spPr>
          <a:xfrm>
            <a:off x="9803130" y="568325"/>
            <a:ext cx="1033145" cy="368300"/>
          </a:xfrm>
          <a:prstGeom prst="rect">
            <a:avLst/>
          </a:prstGeom>
          <a:noFill/>
        </p:spPr>
        <p:txBody>
          <a:bodyPr wrap="none" rtlCol="0">
            <a:spAutoFit/>
          </a:bodyPr>
          <a:p>
            <a:r>
              <a:rPr lang="en-US">
                <a:solidFill>
                  <a:srgbClr val="FF0000"/>
                </a:solidFill>
              </a:rPr>
              <a:t>ba bond</a:t>
            </a:r>
            <a:endParaRPr lang="en-US">
              <a:solidFill>
                <a:srgbClr val="FF0000"/>
              </a:solidFill>
            </a:endParaRPr>
          </a:p>
        </p:txBody>
      </p:sp>
      <p:pic>
        <p:nvPicPr>
          <p:cNvPr id="13" name="Picture 12"/>
          <p:cNvPicPr>
            <a:picLocks noChangeAspect="1"/>
          </p:cNvPicPr>
          <p:nvPr/>
        </p:nvPicPr>
        <p:blipFill>
          <a:blip r:embed="rId3"/>
          <a:stretch>
            <a:fillRect/>
          </a:stretch>
        </p:blipFill>
        <p:spPr>
          <a:xfrm>
            <a:off x="6779895" y="4009390"/>
            <a:ext cx="4448175" cy="2466975"/>
          </a:xfrm>
          <a:prstGeom prst="rect">
            <a:avLst/>
          </a:prstGeom>
        </p:spPr>
      </p:pic>
      <p:sp>
        <p:nvSpPr>
          <p:cNvPr id="14" name="Text Box 13"/>
          <p:cNvSpPr txBox="1"/>
          <p:nvPr/>
        </p:nvSpPr>
        <p:spPr>
          <a:xfrm>
            <a:off x="7349490" y="3641090"/>
            <a:ext cx="1033145" cy="368300"/>
          </a:xfrm>
          <a:prstGeom prst="rect">
            <a:avLst/>
          </a:prstGeom>
          <a:noFill/>
        </p:spPr>
        <p:txBody>
          <a:bodyPr wrap="none" rtlCol="0">
            <a:spAutoFit/>
          </a:bodyPr>
          <a:p>
            <a:r>
              <a:rPr lang="en-US">
                <a:solidFill>
                  <a:srgbClr val="FF0000"/>
                </a:solidFill>
              </a:rPr>
              <a:t>cb bond</a:t>
            </a:r>
            <a:endParaRPr lang="en-US">
              <a:solidFill>
                <a:srgbClr val="FF0000"/>
              </a:solidFill>
            </a:endParaRPr>
          </a:p>
        </p:txBody>
      </p:sp>
      <p:sp>
        <p:nvSpPr>
          <p:cNvPr id="15" name="Text Box 14"/>
          <p:cNvSpPr txBox="1"/>
          <p:nvPr/>
        </p:nvSpPr>
        <p:spPr>
          <a:xfrm>
            <a:off x="9738995" y="3641090"/>
            <a:ext cx="1020445" cy="368300"/>
          </a:xfrm>
          <a:prstGeom prst="rect">
            <a:avLst/>
          </a:prstGeom>
          <a:noFill/>
        </p:spPr>
        <p:txBody>
          <a:bodyPr wrap="none" rtlCol="0">
            <a:spAutoFit/>
          </a:bodyPr>
          <a:p>
            <a:r>
              <a:rPr lang="en-US">
                <a:solidFill>
                  <a:srgbClr val="FF0000"/>
                </a:solidFill>
              </a:rPr>
              <a:t>cc bond</a:t>
            </a:r>
            <a:endParaRPr 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213995"/>
            <a:ext cx="12188190" cy="2929255"/>
          </a:xfrm>
          <a:prstGeom prst="rect">
            <a:avLst/>
          </a:prstGeom>
        </p:spPr>
      </p:pic>
      <p:pic>
        <p:nvPicPr>
          <p:cNvPr id="6" name="Picture 5"/>
          <p:cNvPicPr>
            <a:picLocks noChangeAspect="1"/>
          </p:cNvPicPr>
          <p:nvPr/>
        </p:nvPicPr>
        <p:blipFill>
          <a:blip r:embed="rId2"/>
          <a:stretch>
            <a:fillRect/>
          </a:stretch>
        </p:blipFill>
        <p:spPr>
          <a:xfrm>
            <a:off x="0" y="3488690"/>
            <a:ext cx="12191365" cy="28905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0" y="168275"/>
            <a:ext cx="12187555" cy="2759710"/>
          </a:xfrm>
          <a:prstGeom prst="rect">
            <a:avLst/>
          </a:prstGeom>
        </p:spPr>
      </p:pic>
      <p:pic>
        <p:nvPicPr>
          <p:cNvPr id="2" name="Picture 1"/>
          <p:cNvPicPr>
            <a:picLocks noChangeAspect="1"/>
          </p:cNvPicPr>
          <p:nvPr/>
        </p:nvPicPr>
        <p:blipFill>
          <a:blip r:embed="rId2"/>
          <a:stretch>
            <a:fillRect/>
          </a:stretch>
        </p:blipFill>
        <p:spPr>
          <a:xfrm>
            <a:off x="0" y="3091815"/>
            <a:ext cx="12192000" cy="28263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42060" y="0"/>
            <a:ext cx="9707880" cy="2339340"/>
          </a:xfrm>
          <a:prstGeom prst="rect">
            <a:avLst/>
          </a:prstGeom>
        </p:spPr>
      </p:pic>
      <p:pic>
        <p:nvPicPr>
          <p:cNvPr id="3" name="Picture 2"/>
          <p:cNvPicPr>
            <a:picLocks noChangeAspect="1"/>
          </p:cNvPicPr>
          <p:nvPr/>
        </p:nvPicPr>
        <p:blipFill>
          <a:blip r:embed="rId2"/>
          <a:stretch>
            <a:fillRect/>
          </a:stretch>
        </p:blipFill>
        <p:spPr>
          <a:xfrm>
            <a:off x="1242060" y="2397125"/>
            <a:ext cx="9707880" cy="2209800"/>
          </a:xfrm>
          <a:prstGeom prst="rect">
            <a:avLst/>
          </a:prstGeom>
        </p:spPr>
      </p:pic>
      <p:pic>
        <p:nvPicPr>
          <p:cNvPr id="4" name="Picture 3"/>
          <p:cNvPicPr>
            <a:picLocks noChangeAspect="1"/>
          </p:cNvPicPr>
          <p:nvPr/>
        </p:nvPicPr>
        <p:blipFill>
          <a:blip r:embed="rId3"/>
          <a:stretch>
            <a:fillRect/>
          </a:stretch>
        </p:blipFill>
        <p:spPr>
          <a:xfrm>
            <a:off x="1242060" y="4606925"/>
            <a:ext cx="9707880" cy="2251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038225" y="-1905"/>
            <a:ext cx="4621530" cy="3420110"/>
          </a:xfrm>
          <a:prstGeom prst="rect">
            <a:avLst/>
          </a:prstGeom>
        </p:spPr>
      </p:pic>
      <p:pic>
        <p:nvPicPr>
          <p:cNvPr id="5" name="Picture 4" descr="electron_density_1d"/>
          <p:cNvPicPr>
            <a:picLocks noChangeAspect="1"/>
          </p:cNvPicPr>
          <p:nvPr/>
        </p:nvPicPr>
        <p:blipFill>
          <a:blip r:embed="rId2"/>
          <a:stretch>
            <a:fillRect/>
          </a:stretch>
        </p:blipFill>
        <p:spPr>
          <a:xfrm>
            <a:off x="5821680" y="-1270"/>
            <a:ext cx="4622165" cy="3419475"/>
          </a:xfrm>
          <a:prstGeom prst="rect">
            <a:avLst/>
          </a:prstGeom>
        </p:spPr>
      </p:pic>
      <p:pic>
        <p:nvPicPr>
          <p:cNvPr id="6" name="Picture 5" descr="electron_density_1d"/>
          <p:cNvPicPr>
            <a:picLocks noChangeAspect="1"/>
          </p:cNvPicPr>
          <p:nvPr/>
        </p:nvPicPr>
        <p:blipFill>
          <a:blip r:embed="rId3"/>
          <a:stretch>
            <a:fillRect/>
          </a:stretch>
        </p:blipFill>
        <p:spPr>
          <a:xfrm>
            <a:off x="1038225" y="3423920"/>
            <a:ext cx="4620895" cy="3419475"/>
          </a:xfrm>
          <a:prstGeom prst="rect">
            <a:avLst/>
          </a:prstGeom>
        </p:spPr>
      </p:pic>
      <p:pic>
        <p:nvPicPr>
          <p:cNvPr id="7" name="Picture 6" descr="electron_density_1d"/>
          <p:cNvPicPr>
            <a:picLocks noChangeAspect="1"/>
          </p:cNvPicPr>
          <p:nvPr/>
        </p:nvPicPr>
        <p:blipFill>
          <a:blip r:embed="rId4"/>
          <a:stretch>
            <a:fillRect/>
          </a:stretch>
        </p:blipFill>
        <p:spPr>
          <a:xfrm>
            <a:off x="5822315" y="3442970"/>
            <a:ext cx="4620895" cy="34201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1087755" y="35560"/>
            <a:ext cx="4659630" cy="3448050"/>
          </a:xfrm>
          <a:prstGeom prst="rect">
            <a:avLst/>
          </a:prstGeom>
        </p:spPr>
      </p:pic>
      <p:pic>
        <p:nvPicPr>
          <p:cNvPr id="3" name="Picture 2" descr="electron_density_1d"/>
          <p:cNvPicPr>
            <a:picLocks noChangeAspect="1"/>
          </p:cNvPicPr>
          <p:nvPr/>
        </p:nvPicPr>
        <p:blipFill>
          <a:blip r:embed="rId2"/>
          <a:stretch>
            <a:fillRect/>
          </a:stretch>
        </p:blipFill>
        <p:spPr>
          <a:xfrm>
            <a:off x="6470650" y="55245"/>
            <a:ext cx="4659630" cy="3447415"/>
          </a:xfrm>
          <a:prstGeom prst="rect">
            <a:avLst/>
          </a:prstGeom>
        </p:spPr>
      </p:pic>
      <p:pic>
        <p:nvPicPr>
          <p:cNvPr id="4" name="Picture 3" descr="electron_density_1d"/>
          <p:cNvPicPr>
            <a:picLocks noChangeAspect="1"/>
          </p:cNvPicPr>
          <p:nvPr/>
        </p:nvPicPr>
        <p:blipFill>
          <a:blip r:embed="rId3"/>
          <a:stretch>
            <a:fillRect/>
          </a:stretch>
        </p:blipFill>
        <p:spPr>
          <a:xfrm>
            <a:off x="1087755" y="3415665"/>
            <a:ext cx="4659630" cy="3448050"/>
          </a:xfrm>
          <a:prstGeom prst="rect">
            <a:avLst/>
          </a:prstGeom>
        </p:spPr>
      </p:pic>
      <p:sp>
        <p:nvSpPr>
          <p:cNvPr id="5" name="Text Box 4"/>
          <p:cNvSpPr txBox="1"/>
          <p:nvPr/>
        </p:nvSpPr>
        <p:spPr>
          <a:xfrm>
            <a:off x="6536055" y="4191000"/>
            <a:ext cx="5215890" cy="1568450"/>
          </a:xfrm>
          <a:prstGeom prst="rect">
            <a:avLst/>
          </a:prstGeom>
          <a:noFill/>
        </p:spPr>
        <p:txBody>
          <a:bodyPr wrap="square" rtlCol="0">
            <a:spAutoFit/>
          </a:bodyPr>
          <a:p>
            <a:r>
              <a:rPr lang="zh-CN" altLang="en-US" sz="2400" b="1"/>
              <a:t>判断：</a:t>
            </a:r>
            <a:endParaRPr lang="zh-CN" altLang="en-US" sz="2400" b="1"/>
          </a:p>
          <a:p>
            <a:r>
              <a:rPr lang="zh-CN" altLang="en-US" sz="2400" b="1"/>
              <a:t>存在</a:t>
            </a:r>
            <a:r>
              <a:rPr lang="en-US" altLang="zh-CN" sz="2400" b="1">
                <a:sym typeface="+mn-ea"/>
              </a:rPr>
              <a:t>CDW</a:t>
            </a:r>
            <a:r>
              <a:rPr lang="zh-CN" altLang="en-US" sz="2400" b="1"/>
              <a:t>，满足</a:t>
            </a:r>
            <a:r>
              <a:rPr lang="en-US" altLang="zh-CN" sz="2400" b="1"/>
              <a:t>y</a:t>
            </a:r>
            <a:r>
              <a:rPr lang="zh-CN" altLang="en-US" sz="2400" b="1"/>
              <a:t>方向平移对称，但</a:t>
            </a:r>
            <a:r>
              <a:rPr lang="en-US" altLang="zh-CN" sz="2400" b="1"/>
              <a:t>CDW</a:t>
            </a:r>
            <a:r>
              <a:rPr lang="zh-CN" altLang="en-US" sz="2400" b="1"/>
              <a:t>振幅变强很多，可能意味着抑制</a:t>
            </a:r>
            <a:r>
              <a:rPr lang="zh-CN" altLang="en-US" sz="2400" b="1"/>
              <a:t>超导</a:t>
            </a:r>
            <a:endParaRPr lang="zh-CN" altLang="en-US" sz="2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0" y="332740"/>
            <a:ext cx="7013575" cy="4817745"/>
          </a:xfrm>
          <a:prstGeom prst="rect">
            <a:avLst/>
          </a:prstGeom>
        </p:spPr>
      </p:pic>
      <p:pic>
        <p:nvPicPr>
          <p:cNvPr id="5" name="Picture 4" descr="sc_cor"/>
          <p:cNvPicPr>
            <a:picLocks noChangeAspect="1"/>
          </p:cNvPicPr>
          <p:nvPr/>
        </p:nvPicPr>
        <p:blipFill>
          <a:blip r:embed="rId2"/>
          <a:stretch>
            <a:fillRect/>
          </a:stretch>
        </p:blipFill>
        <p:spPr>
          <a:xfrm>
            <a:off x="6630670" y="1123315"/>
            <a:ext cx="5561330" cy="3822700"/>
          </a:xfrm>
          <a:prstGeom prst="rect">
            <a:avLst/>
          </a:prstGeom>
        </p:spPr>
      </p:pic>
      <p:sp>
        <p:nvSpPr>
          <p:cNvPr id="6" name="Text Box 5"/>
          <p:cNvSpPr txBox="1"/>
          <p:nvPr/>
        </p:nvSpPr>
        <p:spPr>
          <a:xfrm>
            <a:off x="7317105" y="655955"/>
            <a:ext cx="1555115" cy="398780"/>
          </a:xfrm>
          <a:prstGeom prst="rect">
            <a:avLst/>
          </a:prstGeom>
          <a:noFill/>
        </p:spPr>
        <p:txBody>
          <a:bodyPr wrap="none" rtlCol="0">
            <a:spAutoFit/>
          </a:bodyPr>
          <a:p>
            <a:r>
              <a:rPr lang="en-US" sz="2000" b="1"/>
              <a:t>t=3 t2/t=0.7</a:t>
            </a:r>
            <a:endParaRPr lang="en-US" sz="2000" b="1"/>
          </a:p>
        </p:txBody>
      </p:sp>
      <p:sp>
        <p:nvSpPr>
          <p:cNvPr id="8" name="Text Box 7"/>
          <p:cNvSpPr txBox="1"/>
          <p:nvPr/>
        </p:nvSpPr>
        <p:spPr>
          <a:xfrm>
            <a:off x="1375410" y="5590540"/>
            <a:ext cx="10204450" cy="460375"/>
          </a:xfrm>
          <a:prstGeom prst="rect">
            <a:avLst/>
          </a:prstGeom>
          <a:noFill/>
        </p:spPr>
        <p:txBody>
          <a:bodyPr wrap="square" rtlCol="0">
            <a:spAutoFit/>
          </a:bodyPr>
          <a:p>
            <a:r>
              <a:rPr lang="zh-CN" altLang="en-US" sz="2400" b="1"/>
              <a:t>判断：超导关联相对于</a:t>
            </a:r>
            <a:r>
              <a:rPr lang="en-US" altLang="zh-CN" sz="2400" b="1"/>
              <a:t>t2/t&gt;0</a:t>
            </a:r>
            <a:r>
              <a:rPr lang="zh-CN" altLang="en-US" sz="2400" b="1"/>
              <a:t>大幅下降，</a:t>
            </a:r>
            <a:r>
              <a:rPr lang="en-US" altLang="zh-CN" sz="2400" b="1"/>
              <a:t>decay</a:t>
            </a:r>
            <a:r>
              <a:rPr lang="zh-CN" altLang="en-US" sz="2400" b="1"/>
              <a:t>速度提高了约</a:t>
            </a:r>
            <a:r>
              <a:rPr lang="en-US" altLang="zh-CN" sz="2400" b="1"/>
              <a:t>5</a:t>
            </a:r>
            <a:r>
              <a:rPr lang="zh-CN" altLang="en-US" sz="2400" b="1"/>
              <a:t>个量级</a:t>
            </a:r>
            <a:endParaRPr lang="zh-CN" altLang="en-US" sz="2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6602730" y="0"/>
            <a:ext cx="4768215" cy="3392805"/>
          </a:xfrm>
          <a:prstGeom prst="rect">
            <a:avLst/>
          </a:prstGeom>
        </p:spPr>
      </p:pic>
      <p:pic>
        <p:nvPicPr>
          <p:cNvPr id="5" name="Picture 4" descr="electron_density_1d"/>
          <p:cNvPicPr>
            <a:picLocks noChangeAspect="1"/>
          </p:cNvPicPr>
          <p:nvPr/>
        </p:nvPicPr>
        <p:blipFill>
          <a:blip r:embed="rId2"/>
          <a:stretch>
            <a:fillRect/>
          </a:stretch>
        </p:blipFill>
        <p:spPr>
          <a:xfrm>
            <a:off x="6534150" y="3386455"/>
            <a:ext cx="4904740" cy="3489960"/>
          </a:xfrm>
          <a:prstGeom prst="rect">
            <a:avLst/>
          </a:prstGeom>
        </p:spPr>
      </p:pic>
      <p:pic>
        <p:nvPicPr>
          <p:cNvPr id="6" name="Picture 5"/>
          <p:cNvPicPr>
            <a:picLocks noChangeAspect="1"/>
          </p:cNvPicPr>
          <p:nvPr/>
        </p:nvPicPr>
        <p:blipFill>
          <a:blip r:embed="rId3"/>
          <a:stretch>
            <a:fillRect/>
          </a:stretch>
        </p:blipFill>
        <p:spPr>
          <a:xfrm>
            <a:off x="373380" y="368300"/>
            <a:ext cx="5649595" cy="5224145"/>
          </a:xfrm>
          <a:prstGeom prst="rect">
            <a:avLst/>
          </a:prstGeom>
        </p:spPr>
      </p:pic>
      <p:sp>
        <p:nvSpPr>
          <p:cNvPr id="7" name="Text Box 6"/>
          <p:cNvSpPr txBox="1"/>
          <p:nvPr/>
        </p:nvSpPr>
        <p:spPr>
          <a:xfrm>
            <a:off x="1535430" y="0"/>
            <a:ext cx="4487545" cy="368300"/>
          </a:xfrm>
          <a:prstGeom prst="rect">
            <a:avLst/>
          </a:prstGeom>
          <a:noFill/>
        </p:spPr>
        <p:txBody>
          <a:bodyPr wrap="square" rtlCol="0">
            <a:spAutoFit/>
          </a:bodyPr>
          <a:p>
            <a:r>
              <a:rPr lang="en-US" b="1"/>
              <a:t>t=3 J=1 YC-6 Lx=16 </a:t>
            </a:r>
            <a:r>
              <a:rPr lang="en-US" b="1">
                <a:latin typeface="Arial" panose="020B0604020202020204" pitchFamily="34" charset="0"/>
                <a:cs typeface="Arial" panose="020B0604020202020204" pitchFamily="34" charset="0"/>
              </a:rPr>
              <a:t>δ=1/18</a:t>
            </a:r>
            <a:endParaRPr lang="en-US" altLang="en-US" b="1">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102235" y="5665470"/>
            <a:ext cx="6500495" cy="11017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141605"/>
            <a:ext cx="12192000" cy="2966720"/>
          </a:xfrm>
          <a:prstGeom prst="rect">
            <a:avLst/>
          </a:prstGeom>
        </p:spPr>
      </p:pic>
      <p:pic>
        <p:nvPicPr>
          <p:cNvPr id="5" name="Picture 4"/>
          <p:cNvPicPr>
            <a:picLocks noChangeAspect="1"/>
          </p:cNvPicPr>
          <p:nvPr/>
        </p:nvPicPr>
        <p:blipFill>
          <a:blip r:embed="rId2"/>
          <a:stretch>
            <a:fillRect/>
          </a:stretch>
        </p:blipFill>
        <p:spPr>
          <a:xfrm>
            <a:off x="0" y="3309620"/>
            <a:ext cx="12192000" cy="2934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490220" y="1080135"/>
            <a:ext cx="5447665" cy="3876040"/>
          </a:xfrm>
          <a:prstGeom prst="rect">
            <a:avLst/>
          </a:prstGeom>
        </p:spPr>
      </p:pic>
      <p:pic>
        <p:nvPicPr>
          <p:cNvPr id="5" name="Picture 4" descr="electron_density_1d"/>
          <p:cNvPicPr>
            <a:picLocks noChangeAspect="1"/>
          </p:cNvPicPr>
          <p:nvPr/>
        </p:nvPicPr>
        <p:blipFill>
          <a:blip r:embed="rId2"/>
          <a:stretch>
            <a:fillRect/>
          </a:stretch>
        </p:blipFill>
        <p:spPr>
          <a:xfrm>
            <a:off x="6142990" y="1080135"/>
            <a:ext cx="5447665" cy="38760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393440"/>
            <a:ext cx="12192000" cy="2921000"/>
          </a:xfrm>
          <a:prstGeom prst="rect">
            <a:avLst/>
          </a:prstGeom>
        </p:spPr>
      </p:pic>
      <p:pic>
        <p:nvPicPr>
          <p:cNvPr id="6" name="Picture 5"/>
          <p:cNvPicPr>
            <a:picLocks noChangeAspect="1"/>
          </p:cNvPicPr>
          <p:nvPr/>
        </p:nvPicPr>
        <p:blipFill>
          <a:blip r:embed="rId2"/>
          <a:stretch>
            <a:fillRect/>
          </a:stretch>
        </p:blipFill>
        <p:spPr>
          <a:xfrm>
            <a:off x="0" y="314325"/>
            <a:ext cx="12192000" cy="2879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912495" y="0"/>
            <a:ext cx="4863465" cy="3460115"/>
          </a:xfrm>
          <a:prstGeom prst="rect">
            <a:avLst/>
          </a:prstGeom>
        </p:spPr>
      </p:pic>
      <p:pic>
        <p:nvPicPr>
          <p:cNvPr id="5" name="Picture 4" descr="electron_density_1d"/>
          <p:cNvPicPr>
            <a:picLocks noChangeAspect="1"/>
          </p:cNvPicPr>
          <p:nvPr/>
        </p:nvPicPr>
        <p:blipFill>
          <a:blip r:embed="rId2"/>
          <a:stretch>
            <a:fillRect/>
          </a:stretch>
        </p:blipFill>
        <p:spPr>
          <a:xfrm>
            <a:off x="6395085" y="0"/>
            <a:ext cx="4667885" cy="3321050"/>
          </a:xfrm>
          <a:prstGeom prst="rect">
            <a:avLst/>
          </a:prstGeom>
        </p:spPr>
      </p:pic>
      <p:pic>
        <p:nvPicPr>
          <p:cNvPr id="6" name="Picture 5" descr="electron_density_1d"/>
          <p:cNvPicPr>
            <a:picLocks noChangeAspect="1"/>
          </p:cNvPicPr>
          <p:nvPr/>
        </p:nvPicPr>
        <p:blipFill>
          <a:blip r:embed="rId3"/>
          <a:stretch>
            <a:fillRect/>
          </a:stretch>
        </p:blipFill>
        <p:spPr>
          <a:xfrm>
            <a:off x="3562985" y="3253105"/>
            <a:ext cx="5066030" cy="36048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35940" y="2378075"/>
            <a:ext cx="9027795" cy="2101850"/>
          </a:xfrm>
          <a:prstGeom prst="rect">
            <a:avLst/>
          </a:prstGeom>
        </p:spPr>
      </p:pic>
      <p:pic>
        <p:nvPicPr>
          <p:cNvPr id="5" name="Picture 4"/>
          <p:cNvPicPr>
            <a:picLocks noChangeAspect="1"/>
          </p:cNvPicPr>
          <p:nvPr/>
        </p:nvPicPr>
        <p:blipFill>
          <a:blip r:embed="rId2"/>
          <a:stretch>
            <a:fillRect/>
          </a:stretch>
        </p:blipFill>
        <p:spPr>
          <a:xfrm>
            <a:off x="535940" y="4671695"/>
            <a:ext cx="9027795" cy="2107565"/>
          </a:xfrm>
          <a:prstGeom prst="rect">
            <a:avLst/>
          </a:prstGeom>
        </p:spPr>
      </p:pic>
      <p:pic>
        <p:nvPicPr>
          <p:cNvPr id="6" name="Picture 5"/>
          <p:cNvPicPr>
            <a:picLocks noChangeAspect="1"/>
          </p:cNvPicPr>
          <p:nvPr/>
        </p:nvPicPr>
        <p:blipFill>
          <a:blip r:embed="rId3"/>
          <a:stretch>
            <a:fillRect/>
          </a:stretch>
        </p:blipFill>
        <p:spPr>
          <a:xfrm>
            <a:off x="535940" y="118110"/>
            <a:ext cx="9007475" cy="2101215"/>
          </a:xfrm>
          <a:prstGeom prst="rect">
            <a:avLst/>
          </a:prstGeom>
        </p:spPr>
      </p:pic>
      <p:sp>
        <p:nvSpPr>
          <p:cNvPr id="7" name="Text Box 6"/>
          <p:cNvSpPr txBox="1"/>
          <p:nvPr/>
        </p:nvSpPr>
        <p:spPr>
          <a:xfrm>
            <a:off x="9036050" y="1905635"/>
            <a:ext cx="3155950" cy="1198880"/>
          </a:xfrm>
          <a:prstGeom prst="rect">
            <a:avLst/>
          </a:prstGeom>
          <a:noFill/>
        </p:spPr>
        <p:txBody>
          <a:bodyPr wrap="square" rtlCol="0">
            <a:spAutoFit/>
          </a:bodyPr>
          <a:p>
            <a:pPr indent="0">
              <a:buFont typeface="Wingdings" panose="05000000000000000000" charset="0"/>
              <a:buNone/>
            </a:pPr>
            <a:r>
              <a:rPr lang="zh-CN" altLang="en-US" b="1">
                <a:sym typeface="+mn-ea"/>
              </a:rPr>
              <a:t>判断：</a:t>
            </a:r>
            <a:endParaRPr lang="zh-CN" altLang="en-US" b="1">
              <a:sym typeface="+mn-ea"/>
            </a:endParaRPr>
          </a:p>
          <a:p>
            <a:pPr marL="285750" indent="-285750">
              <a:buFont typeface="Wingdings" panose="05000000000000000000" charset="0"/>
              <a:buChar char=""/>
            </a:pPr>
            <a:r>
              <a:rPr lang="zh-CN" altLang="en-US" b="1">
                <a:sym typeface="+mn-ea"/>
              </a:rPr>
              <a:t>随着引入</a:t>
            </a:r>
            <a:r>
              <a:rPr lang="en-US" altLang="zh-CN" b="1">
                <a:sym typeface="+mn-ea"/>
              </a:rPr>
              <a:t>J2</a:t>
            </a:r>
            <a:r>
              <a:rPr lang="zh-CN" altLang="en-US" b="1">
                <a:sym typeface="+mn-ea"/>
              </a:rPr>
              <a:t>，总体来说</a:t>
            </a:r>
            <a:r>
              <a:rPr lang="en-US" altLang="zh-CN" b="1">
                <a:sym typeface="+mn-ea"/>
              </a:rPr>
              <a:t>CDW</a:t>
            </a:r>
            <a:r>
              <a:rPr lang="zh-CN" altLang="en-US" b="1">
                <a:sym typeface="+mn-ea"/>
              </a:rPr>
              <a:t>被抑制了</a:t>
            </a:r>
            <a:endParaRPr lang="zh-CN" altLang="en-US" b="1"/>
          </a:p>
          <a:p>
            <a:pPr marL="285750" indent="-285750">
              <a:buFont typeface="Wingdings" panose="05000000000000000000" charset="0"/>
              <a:buChar char=""/>
            </a:pPr>
            <a:r>
              <a:rPr lang="zh-CN" altLang="en-US" b="1"/>
              <a:t>基本满足</a:t>
            </a:r>
            <a:r>
              <a:rPr lang="en-US" altLang="zh-CN" b="1"/>
              <a:t>y</a:t>
            </a:r>
            <a:r>
              <a:rPr lang="zh-CN" altLang="en-US" b="1"/>
              <a:t>方向平移对称性</a:t>
            </a:r>
            <a:endParaRPr lang="zh-C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478790" y="0"/>
            <a:ext cx="5057140" cy="3479165"/>
          </a:xfrm>
          <a:prstGeom prst="rect">
            <a:avLst/>
          </a:prstGeom>
        </p:spPr>
      </p:pic>
      <p:sp>
        <p:nvSpPr>
          <p:cNvPr id="5" name="Text Box 4"/>
          <p:cNvSpPr txBox="1"/>
          <p:nvPr/>
        </p:nvSpPr>
        <p:spPr>
          <a:xfrm>
            <a:off x="6871970" y="4523105"/>
            <a:ext cx="3817620" cy="645160"/>
          </a:xfrm>
          <a:prstGeom prst="rect">
            <a:avLst/>
          </a:prstGeom>
          <a:noFill/>
        </p:spPr>
        <p:txBody>
          <a:bodyPr wrap="square" rtlCol="0">
            <a:spAutoFit/>
          </a:bodyPr>
          <a:p>
            <a:r>
              <a:rPr lang="zh-CN" altLang="en-US" b="1"/>
              <a:t>判断：超导关联衰减提高了几个量级，结果近似</a:t>
            </a:r>
            <a:r>
              <a:rPr lang="en-US" altLang="zh-CN" b="1"/>
              <a:t>t2/t=0.7,J2=049</a:t>
            </a:r>
            <a:endParaRPr lang="zh-CN" altLang="en-US" b="1"/>
          </a:p>
        </p:txBody>
      </p:sp>
      <p:pic>
        <p:nvPicPr>
          <p:cNvPr id="2" name="Picture 1" descr="sc_cor_1"/>
          <p:cNvPicPr>
            <a:picLocks noChangeAspect="1"/>
          </p:cNvPicPr>
          <p:nvPr/>
        </p:nvPicPr>
        <p:blipFill>
          <a:blip r:embed="rId2"/>
          <a:stretch>
            <a:fillRect/>
          </a:stretch>
        </p:blipFill>
        <p:spPr>
          <a:xfrm>
            <a:off x="6163945" y="60325"/>
            <a:ext cx="5233035" cy="3491230"/>
          </a:xfrm>
          <a:prstGeom prst="rect">
            <a:avLst/>
          </a:prstGeom>
        </p:spPr>
      </p:pic>
      <p:pic>
        <p:nvPicPr>
          <p:cNvPr id="3" name="Picture 2" descr="sc_cor"/>
          <p:cNvPicPr>
            <a:picLocks noChangeAspect="1"/>
          </p:cNvPicPr>
          <p:nvPr/>
        </p:nvPicPr>
        <p:blipFill>
          <a:blip r:embed="rId3"/>
          <a:stretch>
            <a:fillRect/>
          </a:stretch>
        </p:blipFill>
        <p:spPr>
          <a:xfrm>
            <a:off x="350520" y="3397250"/>
            <a:ext cx="5233035" cy="34893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713740" y="-9525"/>
            <a:ext cx="5156835" cy="3438525"/>
          </a:xfrm>
          <a:prstGeom prst="rect">
            <a:avLst/>
          </a:prstGeom>
        </p:spPr>
      </p:pic>
      <p:pic>
        <p:nvPicPr>
          <p:cNvPr id="6" name="Picture 5" descr="electron_density_1d"/>
          <p:cNvPicPr>
            <a:picLocks noChangeAspect="1"/>
          </p:cNvPicPr>
          <p:nvPr/>
        </p:nvPicPr>
        <p:blipFill>
          <a:blip r:embed="rId2"/>
          <a:stretch>
            <a:fillRect/>
          </a:stretch>
        </p:blipFill>
        <p:spPr>
          <a:xfrm>
            <a:off x="6101715" y="-9525"/>
            <a:ext cx="5156200" cy="3438525"/>
          </a:xfrm>
          <a:prstGeom prst="rect">
            <a:avLst/>
          </a:prstGeom>
        </p:spPr>
      </p:pic>
      <p:pic>
        <p:nvPicPr>
          <p:cNvPr id="7" name="Picture 6" descr="electron_density_1d"/>
          <p:cNvPicPr>
            <a:picLocks noChangeAspect="1"/>
          </p:cNvPicPr>
          <p:nvPr/>
        </p:nvPicPr>
        <p:blipFill>
          <a:blip r:embed="rId3"/>
          <a:stretch>
            <a:fillRect/>
          </a:stretch>
        </p:blipFill>
        <p:spPr>
          <a:xfrm>
            <a:off x="713105" y="3409315"/>
            <a:ext cx="5157470" cy="3439160"/>
          </a:xfrm>
          <a:prstGeom prst="rect">
            <a:avLst/>
          </a:prstGeom>
        </p:spPr>
      </p:pic>
      <p:pic>
        <p:nvPicPr>
          <p:cNvPr id="8" name="Picture 7" descr="electron_density_1d"/>
          <p:cNvPicPr>
            <a:picLocks noChangeAspect="1"/>
          </p:cNvPicPr>
          <p:nvPr/>
        </p:nvPicPr>
        <p:blipFill>
          <a:blip r:embed="rId4"/>
          <a:stretch>
            <a:fillRect/>
          </a:stretch>
        </p:blipFill>
        <p:spPr>
          <a:xfrm>
            <a:off x="6099810" y="3409315"/>
            <a:ext cx="5158105" cy="34391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373380" y="225425"/>
            <a:ext cx="5649595" cy="5224145"/>
          </a:xfrm>
          <a:prstGeom prst="rect">
            <a:avLst/>
          </a:prstGeom>
        </p:spPr>
      </p:pic>
      <p:pic>
        <p:nvPicPr>
          <p:cNvPr id="9" name="Picture 8"/>
          <p:cNvPicPr>
            <a:picLocks noChangeAspect="1"/>
          </p:cNvPicPr>
          <p:nvPr/>
        </p:nvPicPr>
        <p:blipFill>
          <a:blip r:embed="rId2"/>
          <a:stretch>
            <a:fillRect/>
          </a:stretch>
        </p:blipFill>
        <p:spPr>
          <a:xfrm>
            <a:off x="102235" y="5627370"/>
            <a:ext cx="6500495" cy="1101725"/>
          </a:xfrm>
          <a:prstGeom prst="rect">
            <a:avLst/>
          </a:prstGeom>
        </p:spPr>
      </p:pic>
      <p:pic>
        <p:nvPicPr>
          <p:cNvPr id="4" name="Picture 3" descr="electron_density_1d"/>
          <p:cNvPicPr>
            <a:picLocks noChangeAspect="1"/>
          </p:cNvPicPr>
          <p:nvPr/>
        </p:nvPicPr>
        <p:blipFill>
          <a:blip r:embed="rId3"/>
          <a:stretch>
            <a:fillRect/>
          </a:stretch>
        </p:blipFill>
        <p:spPr>
          <a:xfrm>
            <a:off x="6719570" y="0"/>
            <a:ext cx="5130165" cy="3421380"/>
          </a:xfrm>
          <a:prstGeom prst="rect">
            <a:avLst/>
          </a:prstGeom>
        </p:spPr>
      </p:pic>
      <p:pic>
        <p:nvPicPr>
          <p:cNvPr id="5" name="Picture 4" descr="electron_density_1d"/>
          <p:cNvPicPr>
            <a:picLocks noChangeAspect="1"/>
          </p:cNvPicPr>
          <p:nvPr/>
        </p:nvPicPr>
        <p:blipFill>
          <a:blip r:embed="rId4"/>
          <a:stretch>
            <a:fillRect/>
          </a:stretch>
        </p:blipFill>
        <p:spPr>
          <a:xfrm>
            <a:off x="6719570" y="3390900"/>
            <a:ext cx="5199380" cy="34671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506095" y="0"/>
            <a:ext cx="5053330" cy="3369945"/>
          </a:xfrm>
          <a:prstGeom prst="rect">
            <a:avLst/>
          </a:prstGeom>
        </p:spPr>
      </p:pic>
      <p:pic>
        <p:nvPicPr>
          <p:cNvPr id="3" name="Picture 2" descr="sc_cor"/>
          <p:cNvPicPr>
            <a:picLocks noChangeAspect="1"/>
          </p:cNvPicPr>
          <p:nvPr/>
        </p:nvPicPr>
        <p:blipFill>
          <a:blip r:embed="rId2"/>
          <a:stretch>
            <a:fillRect/>
          </a:stretch>
        </p:blipFill>
        <p:spPr>
          <a:xfrm>
            <a:off x="5937885" y="0"/>
            <a:ext cx="5053965" cy="3369945"/>
          </a:xfrm>
          <a:prstGeom prst="rect">
            <a:avLst/>
          </a:prstGeom>
        </p:spPr>
      </p:pic>
      <p:sp>
        <p:nvSpPr>
          <p:cNvPr id="5" name="Text Box 4"/>
          <p:cNvSpPr txBox="1"/>
          <p:nvPr/>
        </p:nvSpPr>
        <p:spPr>
          <a:xfrm>
            <a:off x="6503670" y="4344035"/>
            <a:ext cx="4789170" cy="1476375"/>
          </a:xfrm>
          <a:prstGeom prst="rect">
            <a:avLst/>
          </a:prstGeom>
          <a:noFill/>
        </p:spPr>
        <p:txBody>
          <a:bodyPr wrap="square" rtlCol="0">
            <a:spAutoFit/>
          </a:bodyPr>
          <a:p>
            <a:r>
              <a:rPr lang="zh-CN" altLang="en-US" b="1"/>
              <a:t>判断：超导关联衰减提高了几个量级，但比</a:t>
            </a:r>
            <a:r>
              <a:rPr lang="en-US" altLang="zh-CN" b="1"/>
              <a:t>t2/t=0.7,J2=049</a:t>
            </a:r>
            <a:r>
              <a:rPr lang="zh-CN" altLang="en-US" b="1"/>
              <a:t>稍差；</a:t>
            </a:r>
            <a:r>
              <a:rPr lang="en-US" altLang="zh-CN" b="1"/>
              <a:t>y</a:t>
            </a:r>
            <a:r>
              <a:rPr lang="zh-CN" altLang="en-US" b="1"/>
              <a:t>方向满足平移对称性，</a:t>
            </a:r>
            <a:r>
              <a:rPr lang="en-US" altLang="zh-CN" b="1"/>
              <a:t>CDW</a:t>
            </a:r>
            <a:r>
              <a:rPr lang="zh-CN" altLang="en-US" b="1"/>
              <a:t>的振幅随着</a:t>
            </a:r>
            <a:r>
              <a:rPr lang="en-US" altLang="zh-CN" b="1"/>
              <a:t>J2</a:t>
            </a:r>
            <a:r>
              <a:rPr lang="zh-CN" altLang="en-US" b="1"/>
              <a:t>增大而减小，被抑制了。从</a:t>
            </a:r>
            <a:r>
              <a:rPr lang="en-US" altLang="zh-CN" b="1"/>
              <a:t>1.5-3</a:t>
            </a:r>
            <a:r>
              <a:rPr lang="zh-CN" altLang="en-US" b="1"/>
              <a:t>，则明显发生相变，超导关联迅速消失，电荷分布</a:t>
            </a:r>
            <a:r>
              <a:rPr lang="zh-CN" altLang="en-US" b="1"/>
              <a:t>混乱</a:t>
            </a:r>
            <a:endParaRPr lang="zh-CN" altLang="en-US" b="1"/>
          </a:p>
        </p:txBody>
      </p:sp>
      <p:pic>
        <p:nvPicPr>
          <p:cNvPr id="4" name="Picture 3" descr="sc_cor"/>
          <p:cNvPicPr>
            <a:picLocks noChangeAspect="1"/>
          </p:cNvPicPr>
          <p:nvPr/>
        </p:nvPicPr>
        <p:blipFill>
          <a:blip r:embed="rId3"/>
          <a:stretch>
            <a:fillRect/>
          </a:stretch>
        </p:blipFill>
        <p:spPr>
          <a:xfrm>
            <a:off x="506095" y="3369945"/>
            <a:ext cx="5135245" cy="34239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368300" y="0"/>
            <a:ext cx="5183505" cy="3456305"/>
          </a:xfrm>
          <a:prstGeom prst="rect">
            <a:avLst/>
          </a:prstGeom>
        </p:spPr>
      </p:pic>
      <p:pic>
        <p:nvPicPr>
          <p:cNvPr id="3" name="Picture 2" descr="electron_density_1d"/>
          <p:cNvPicPr>
            <a:picLocks noChangeAspect="1"/>
          </p:cNvPicPr>
          <p:nvPr/>
        </p:nvPicPr>
        <p:blipFill>
          <a:blip r:embed="rId2"/>
          <a:stretch>
            <a:fillRect/>
          </a:stretch>
        </p:blipFill>
        <p:spPr>
          <a:xfrm>
            <a:off x="5670550" y="0"/>
            <a:ext cx="5184140" cy="3456305"/>
          </a:xfrm>
          <a:prstGeom prst="rect">
            <a:avLst/>
          </a:prstGeom>
        </p:spPr>
      </p:pic>
      <p:pic>
        <p:nvPicPr>
          <p:cNvPr id="4" name="Picture 3" descr="electron_density_1d"/>
          <p:cNvPicPr>
            <a:picLocks noChangeAspect="1"/>
          </p:cNvPicPr>
          <p:nvPr/>
        </p:nvPicPr>
        <p:blipFill>
          <a:blip r:embed="rId3"/>
          <a:stretch>
            <a:fillRect/>
          </a:stretch>
        </p:blipFill>
        <p:spPr>
          <a:xfrm>
            <a:off x="368300" y="3401695"/>
            <a:ext cx="5184140" cy="3456305"/>
          </a:xfrm>
          <a:prstGeom prst="rect">
            <a:avLst/>
          </a:prstGeom>
        </p:spPr>
      </p:pic>
      <p:pic>
        <p:nvPicPr>
          <p:cNvPr id="5" name="Picture 4" descr="electron_density_1d"/>
          <p:cNvPicPr>
            <a:picLocks noChangeAspect="1"/>
          </p:cNvPicPr>
          <p:nvPr/>
        </p:nvPicPr>
        <p:blipFill>
          <a:blip r:embed="rId4"/>
          <a:stretch>
            <a:fillRect/>
          </a:stretch>
        </p:blipFill>
        <p:spPr>
          <a:xfrm>
            <a:off x="5671820" y="3401695"/>
            <a:ext cx="5182870" cy="34563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electron_density_1d"/>
          <p:cNvPicPr>
            <a:picLocks noChangeAspect="1"/>
          </p:cNvPicPr>
          <p:nvPr/>
        </p:nvPicPr>
        <p:blipFill>
          <a:blip r:embed="rId1"/>
          <a:stretch>
            <a:fillRect/>
          </a:stretch>
        </p:blipFill>
        <p:spPr>
          <a:xfrm>
            <a:off x="868680" y="-28575"/>
            <a:ext cx="5238115" cy="3493135"/>
          </a:xfrm>
          <a:prstGeom prst="rect">
            <a:avLst/>
          </a:prstGeom>
        </p:spPr>
      </p:pic>
      <p:pic>
        <p:nvPicPr>
          <p:cNvPr id="2" name="Picture 1" descr="electron_density_1d"/>
          <p:cNvPicPr>
            <a:picLocks noChangeAspect="1"/>
          </p:cNvPicPr>
          <p:nvPr/>
        </p:nvPicPr>
        <p:blipFill>
          <a:blip r:embed="rId2"/>
          <a:stretch>
            <a:fillRect/>
          </a:stretch>
        </p:blipFill>
        <p:spPr>
          <a:xfrm>
            <a:off x="6132195" y="-38100"/>
            <a:ext cx="5240655" cy="3494405"/>
          </a:xfrm>
          <a:prstGeom prst="rect">
            <a:avLst/>
          </a:prstGeom>
        </p:spPr>
      </p:pic>
      <p:pic>
        <p:nvPicPr>
          <p:cNvPr id="3" name="Picture 2" descr="electron_density_1d"/>
          <p:cNvPicPr>
            <a:picLocks noChangeAspect="1"/>
          </p:cNvPicPr>
          <p:nvPr/>
        </p:nvPicPr>
        <p:blipFill>
          <a:blip r:embed="rId3"/>
          <a:stretch>
            <a:fillRect/>
          </a:stretch>
        </p:blipFill>
        <p:spPr>
          <a:xfrm>
            <a:off x="868680" y="3423285"/>
            <a:ext cx="5238115" cy="3492500"/>
          </a:xfrm>
          <a:prstGeom prst="rect">
            <a:avLst/>
          </a:prstGeom>
        </p:spPr>
      </p:pic>
      <p:pic>
        <p:nvPicPr>
          <p:cNvPr id="4" name="Picture 3" descr="electron_density_1d"/>
          <p:cNvPicPr>
            <a:picLocks noChangeAspect="1"/>
          </p:cNvPicPr>
          <p:nvPr/>
        </p:nvPicPr>
        <p:blipFill>
          <a:blip r:embed="rId4"/>
          <a:stretch>
            <a:fillRect/>
          </a:stretch>
        </p:blipFill>
        <p:spPr>
          <a:xfrm>
            <a:off x="6133465" y="3422650"/>
            <a:ext cx="5239385" cy="34931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266440"/>
            <a:ext cx="12192000" cy="2951480"/>
          </a:xfrm>
          <a:prstGeom prst="rect">
            <a:avLst/>
          </a:prstGeom>
        </p:spPr>
      </p:pic>
      <p:pic>
        <p:nvPicPr>
          <p:cNvPr id="5" name="Picture 4"/>
          <p:cNvPicPr>
            <a:picLocks noChangeAspect="1"/>
          </p:cNvPicPr>
          <p:nvPr/>
        </p:nvPicPr>
        <p:blipFill>
          <a:blip r:embed="rId2"/>
          <a:stretch>
            <a:fillRect/>
          </a:stretch>
        </p:blipFill>
        <p:spPr>
          <a:xfrm>
            <a:off x="0" y="314325"/>
            <a:ext cx="12192000" cy="28613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656590" y="151765"/>
            <a:ext cx="4983480" cy="3322955"/>
          </a:xfrm>
          <a:prstGeom prst="rect">
            <a:avLst/>
          </a:prstGeom>
        </p:spPr>
      </p:pic>
      <p:pic>
        <p:nvPicPr>
          <p:cNvPr id="5" name="Picture 4" descr="electron_density_1d"/>
          <p:cNvPicPr>
            <a:picLocks noChangeAspect="1"/>
          </p:cNvPicPr>
          <p:nvPr/>
        </p:nvPicPr>
        <p:blipFill>
          <a:blip r:embed="rId2"/>
          <a:stretch>
            <a:fillRect/>
          </a:stretch>
        </p:blipFill>
        <p:spPr>
          <a:xfrm>
            <a:off x="5769610" y="151765"/>
            <a:ext cx="4984115" cy="3323590"/>
          </a:xfrm>
          <a:prstGeom prst="rect">
            <a:avLst/>
          </a:prstGeom>
        </p:spPr>
      </p:pic>
      <p:pic>
        <p:nvPicPr>
          <p:cNvPr id="6" name="Picture 5" descr="electron_density_1d"/>
          <p:cNvPicPr>
            <a:picLocks noChangeAspect="1"/>
          </p:cNvPicPr>
          <p:nvPr/>
        </p:nvPicPr>
        <p:blipFill>
          <a:blip r:embed="rId3"/>
          <a:stretch>
            <a:fillRect/>
          </a:stretch>
        </p:blipFill>
        <p:spPr>
          <a:xfrm>
            <a:off x="656590" y="3393440"/>
            <a:ext cx="4983480" cy="3322955"/>
          </a:xfrm>
          <a:prstGeom prst="rect">
            <a:avLst/>
          </a:prstGeom>
        </p:spPr>
      </p:pic>
      <p:pic>
        <p:nvPicPr>
          <p:cNvPr id="7" name="Picture 6" descr="electron_density_1d"/>
          <p:cNvPicPr>
            <a:picLocks noChangeAspect="1"/>
          </p:cNvPicPr>
          <p:nvPr/>
        </p:nvPicPr>
        <p:blipFill>
          <a:blip r:embed="rId4"/>
          <a:stretch>
            <a:fillRect/>
          </a:stretch>
        </p:blipFill>
        <p:spPr>
          <a:xfrm>
            <a:off x="5769610" y="3392805"/>
            <a:ext cx="4984750" cy="33235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7255" y="138430"/>
            <a:ext cx="6967220" cy="3272790"/>
          </a:xfrm>
          <a:prstGeom prst="rect">
            <a:avLst/>
          </a:prstGeom>
        </p:spPr>
      </p:pic>
      <p:pic>
        <p:nvPicPr>
          <p:cNvPr id="6" name="Picture 5" descr="electron_density_1d"/>
          <p:cNvPicPr>
            <a:picLocks noChangeAspect="1"/>
          </p:cNvPicPr>
          <p:nvPr/>
        </p:nvPicPr>
        <p:blipFill>
          <a:blip r:embed="rId2"/>
          <a:stretch>
            <a:fillRect/>
          </a:stretch>
        </p:blipFill>
        <p:spPr>
          <a:xfrm>
            <a:off x="4664710" y="3578860"/>
            <a:ext cx="4500245" cy="3001645"/>
          </a:xfrm>
          <a:prstGeom prst="rect">
            <a:avLst/>
          </a:prstGeom>
        </p:spPr>
      </p:pic>
      <p:pic>
        <p:nvPicPr>
          <p:cNvPr id="3" name="Picture 2" descr="sc_cor"/>
          <p:cNvPicPr>
            <a:picLocks noChangeAspect="1"/>
          </p:cNvPicPr>
          <p:nvPr/>
        </p:nvPicPr>
        <p:blipFill>
          <a:blip r:embed="rId3"/>
          <a:stretch>
            <a:fillRect/>
          </a:stretch>
        </p:blipFill>
        <p:spPr>
          <a:xfrm>
            <a:off x="154305" y="3533775"/>
            <a:ext cx="4637405" cy="3092450"/>
          </a:xfrm>
          <a:prstGeom prst="rect">
            <a:avLst/>
          </a:prstGeom>
        </p:spPr>
      </p:pic>
      <p:sp>
        <p:nvSpPr>
          <p:cNvPr id="8" name="Text Box 7"/>
          <p:cNvSpPr txBox="1"/>
          <p:nvPr/>
        </p:nvSpPr>
        <p:spPr>
          <a:xfrm>
            <a:off x="8235950" y="1100455"/>
            <a:ext cx="3674110" cy="1476375"/>
          </a:xfrm>
          <a:prstGeom prst="rect">
            <a:avLst/>
          </a:prstGeom>
          <a:noFill/>
        </p:spPr>
        <p:txBody>
          <a:bodyPr wrap="square" rtlCol="0">
            <a:spAutoFit/>
          </a:bodyPr>
          <a:p>
            <a:pPr marL="285750" indent="-285750">
              <a:buFont typeface="Wingdings" panose="05000000000000000000" charset="0"/>
              <a:buChar char=""/>
            </a:pPr>
            <a:r>
              <a:rPr lang="zh-CN" altLang="en-US" b="1"/>
              <a:t>没有</a:t>
            </a:r>
            <a:r>
              <a:rPr lang="en-US" altLang="zh-CN" b="1"/>
              <a:t>J2</a:t>
            </a:r>
            <a:r>
              <a:rPr lang="zh-CN" altLang="en-US" b="1"/>
              <a:t>的时候，</a:t>
            </a:r>
            <a:r>
              <a:rPr lang="en-US" altLang="zh-CN" b="1"/>
              <a:t>CDW</a:t>
            </a:r>
            <a:r>
              <a:rPr lang="zh-CN" altLang="en-US" b="1"/>
              <a:t>振幅类似，超导关联函数</a:t>
            </a:r>
            <a:r>
              <a:rPr lang="zh-CN" altLang="en-US" b="1"/>
              <a:t>的量级基本相同</a:t>
            </a:r>
            <a:endParaRPr lang="zh-CN" altLang="en-US" b="1"/>
          </a:p>
          <a:p>
            <a:pPr marL="285750" indent="-285750">
              <a:buFont typeface="Wingdings" panose="05000000000000000000" charset="0"/>
              <a:buChar char=""/>
            </a:pPr>
            <a:r>
              <a:rPr lang="zh-CN" altLang="en-US" b="1"/>
              <a:t>加负的</a:t>
            </a:r>
            <a:r>
              <a:rPr lang="en-US" altLang="zh-CN" b="1"/>
              <a:t>J2</a:t>
            </a:r>
            <a:r>
              <a:rPr lang="zh-CN" altLang="en-US" b="1"/>
              <a:t>后，超导关联函数变弱</a:t>
            </a:r>
            <a:endParaRPr lang="zh-CN" altLang="en-US" b="1"/>
          </a:p>
          <a:p>
            <a:pPr marL="285750" indent="-285750">
              <a:buFont typeface="Wingdings" panose="05000000000000000000" charset="0"/>
              <a:buChar char=""/>
            </a:pPr>
            <a:endParaRPr lang="zh-C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b="50262"/>
          <a:stretch>
            <a:fillRect/>
          </a:stretch>
        </p:blipFill>
        <p:spPr>
          <a:xfrm>
            <a:off x="700405" y="633095"/>
            <a:ext cx="10250805" cy="2097405"/>
          </a:xfrm>
          <a:prstGeom prst="rect">
            <a:avLst/>
          </a:prstGeom>
        </p:spPr>
      </p:pic>
      <p:pic>
        <p:nvPicPr>
          <p:cNvPr id="7" name="Picture 6"/>
          <p:cNvPicPr>
            <a:picLocks noChangeAspect="1"/>
          </p:cNvPicPr>
          <p:nvPr/>
        </p:nvPicPr>
        <p:blipFill>
          <a:blip r:embed="rId2"/>
          <a:stretch>
            <a:fillRect/>
          </a:stretch>
        </p:blipFill>
        <p:spPr>
          <a:xfrm>
            <a:off x="599440" y="2922905"/>
            <a:ext cx="9984740" cy="24428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73380" y="845820"/>
            <a:ext cx="5764530" cy="3921125"/>
          </a:xfrm>
          <a:prstGeom prst="rect">
            <a:avLst/>
          </a:prstGeom>
        </p:spPr>
      </p:pic>
      <p:pic>
        <p:nvPicPr>
          <p:cNvPr id="5" name="Picture 4" descr="electron_density_1d"/>
          <p:cNvPicPr>
            <a:picLocks noChangeAspect="1"/>
          </p:cNvPicPr>
          <p:nvPr/>
        </p:nvPicPr>
        <p:blipFill>
          <a:blip r:embed="rId2"/>
          <a:stretch>
            <a:fillRect/>
          </a:stretch>
        </p:blipFill>
        <p:spPr>
          <a:xfrm>
            <a:off x="6065520" y="847090"/>
            <a:ext cx="5763895" cy="39198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04140"/>
            <a:ext cx="12192000" cy="2992755"/>
          </a:xfrm>
          <a:prstGeom prst="rect">
            <a:avLst/>
          </a:prstGeom>
        </p:spPr>
      </p:pic>
      <p:pic>
        <p:nvPicPr>
          <p:cNvPr id="3" name="Picture 2"/>
          <p:cNvPicPr>
            <a:picLocks noChangeAspect="1"/>
          </p:cNvPicPr>
          <p:nvPr/>
        </p:nvPicPr>
        <p:blipFill>
          <a:blip r:embed="rId2"/>
          <a:stretch>
            <a:fillRect/>
          </a:stretch>
        </p:blipFill>
        <p:spPr>
          <a:xfrm>
            <a:off x="0" y="3422015"/>
            <a:ext cx="12192000" cy="2984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417195" y="760730"/>
            <a:ext cx="5951220" cy="4116705"/>
          </a:xfrm>
          <a:prstGeom prst="rect">
            <a:avLst/>
          </a:prstGeom>
        </p:spPr>
      </p:pic>
      <p:pic>
        <p:nvPicPr>
          <p:cNvPr id="3" name="Picture 2" descr="electron_density_1d"/>
          <p:cNvPicPr>
            <a:picLocks noChangeAspect="1"/>
          </p:cNvPicPr>
          <p:nvPr/>
        </p:nvPicPr>
        <p:blipFill>
          <a:blip r:embed="rId2"/>
          <a:stretch>
            <a:fillRect/>
          </a:stretch>
        </p:blipFill>
        <p:spPr>
          <a:xfrm>
            <a:off x="6120130" y="760095"/>
            <a:ext cx="5952490" cy="41173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62560"/>
            <a:ext cx="12192000" cy="2978150"/>
          </a:xfrm>
          <a:prstGeom prst="rect">
            <a:avLst/>
          </a:prstGeom>
        </p:spPr>
      </p:pic>
      <p:pic>
        <p:nvPicPr>
          <p:cNvPr id="3" name="Picture 2"/>
          <p:cNvPicPr>
            <a:picLocks noChangeAspect="1"/>
          </p:cNvPicPr>
          <p:nvPr/>
        </p:nvPicPr>
        <p:blipFill>
          <a:blip r:embed="rId2"/>
          <a:stretch>
            <a:fillRect/>
          </a:stretch>
        </p:blipFill>
        <p:spPr>
          <a:xfrm>
            <a:off x="0" y="3314700"/>
            <a:ext cx="12192000" cy="2915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626110" y="112395"/>
            <a:ext cx="4949825" cy="3423920"/>
          </a:xfrm>
          <a:prstGeom prst="rect">
            <a:avLst/>
          </a:prstGeom>
        </p:spPr>
      </p:pic>
      <p:pic>
        <p:nvPicPr>
          <p:cNvPr id="5" name="Picture 4" descr="electron_density_1d"/>
          <p:cNvPicPr>
            <a:picLocks noChangeAspect="1"/>
          </p:cNvPicPr>
          <p:nvPr/>
        </p:nvPicPr>
        <p:blipFill>
          <a:blip r:embed="rId2"/>
          <a:stretch>
            <a:fillRect/>
          </a:stretch>
        </p:blipFill>
        <p:spPr>
          <a:xfrm>
            <a:off x="5977255" y="67310"/>
            <a:ext cx="4950460" cy="3423920"/>
          </a:xfrm>
          <a:prstGeom prst="rect">
            <a:avLst/>
          </a:prstGeom>
        </p:spPr>
      </p:pic>
      <p:pic>
        <p:nvPicPr>
          <p:cNvPr id="6" name="Picture 5" descr="electron_density_1d"/>
          <p:cNvPicPr>
            <a:picLocks noChangeAspect="1"/>
          </p:cNvPicPr>
          <p:nvPr/>
        </p:nvPicPr>
        <p:blipFill>
          <a:blip r:embed="rId3"/>
          <a:stretch>
            <a:fillRect/>
          </a:stretch>
        </p:blipFill>
        <p:spPr>
          <a:xfrm>
            <a:off x="3386455" y="3324225"/>
            <a:ext cx="4950460" cy="3423920"/>
          </a:xfrm>
          <a:prstGeom prst="rect">
            <a:avLst/>
          </a:prstGeom>
        </p:spPr>
      </p:pic>
      <p:sp>
        <p:nvSpPr>
          <p:cNvPr id="7" name="Text Box 6"/>
          <p:cNvSpPr txBox="1"/>
          <p:nvPr/>
        </p:nvSpPr>
        <p:spPr>
          <a:xfrm>
            <a:off x="8256270" y="3767455"/>
            <a:ext cx="3723640" cy="922020"/>
          </a:xfrm>
          <a:prstGeom prst="rect">
            <a:avLst/>
          </a:prstGeom>
          <a:noFill/>
        </p:spPr>
        <p:txBody>
          <a:bodyPr wrap="square" rtlCol="0">
            <a:spAutoFit/>
          </a:bodyPr>
          <a:p>
            <a:r>
              <a:rPr lang="zh-CN" altLang="en-US" b="1"/>
              <a:t>判断：</a:t>
            </a:r>
            <a:r>
              <a:rPr lang="en-US" altLang="zh-CN" b="1"/>
              <a:t>t2/t=0.3 J2&lt;0</a:t>
            </a:r>
            <a:r>
              <a:rPr lang="zh-CN" altLang="en-US" b="1"/>
              <a:t>时，结果都基本满足</a:t>
            </a:r>
            <a:r>
              <a:rPr lang="en-US" altLang="zh-CN" b="1"/>
              <a:t>y</a:t>
            </a:r>
            <a:r>
              <a:rPr lang="zh-CN" altLang="en-US" b="1"/>
              <a:t>方向上平移对称性。电子分布出现了很奇怪的鼓包</a:t>
            </a:r>
            <a:endParaRPr lang="zh-C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71905" y="-19685"/>
            <a:ext cx="9647555" cy="2328545"/>
          </a:xfrm>
          <a:prstGeom prst="rect">
            <a:avLst/>
          </a:prstGeom>
        </p:spPr>
      </p:pic>
      <p:pic>
        <p:nvPicPr>
          <p:cNvPr id="3" name="Picture 2"/>
          <p:cNvPicPr>
            <a:picLocks noChangeAspect="1"/>
          </p:cNvPicPr>
          <p:nvPr/>
        </p:nvPicPr>
        <p:blipFill>
          <a:blip r:embed="rId2"/>
          <a:stretch>
            <a:fillRect/>
          </a:stretch>
        </p:blipFill>
        <p:spPr>
          <a:xfrm>
            <a:off x="1200785" y="2309495"/>
            <a:ext cx="9647555" cy="2286000"/>
          </a:xfrm>
          <a:prstGeom prst="rect">
            <a:avLst/>
          </a:prstGeom>
        </p:spPr>
      </p:pic>
      <p:pic>
        <p:nvPicPr>
          <p:cNvPr id="4" name="Picture 3"/>
          <p:cNvPicPr>
            <a:picLocks noChangeAspect="1"/>
          </p:cNvPicPr>
          <p:nvPr/>
        </p:nvPicPr>
        <p:blipFill>
          <a:blip r:embed="rId3"/>
          <a:stretch>
            <a:fillRect/>
          </a:stretch>
        </p:blipFill>
        <p:spPr>
          <a:xfrm>
            <a:off x="1130935" y="4567555"/>
            <a:ext cx="9647555" cy="229362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75970" y="89535"/>
            <a:ext cx="7053580" cy="3313430"/>
          </a:xfrm>
          <a:prstGeom prst="rect">
            <a:avLst/>
          </a:prstGeom>
        </p:spPr>
      </p:pic>
      <p:pic>
        <p:nvPicPr>
          <p:cNvPr id="6" name="Picture 5" descr="sc_cor"/>
          <p:cNvPicPr>
            <a:picLocks noChangeAspect="1"/>
          </p:cNvPicPr>
          <p:nvPr/>
        </p:nvPicPr>
        <p:blipFill>
          <a:blip r:embed="rId2"/>
          <a:stretch>
            <a:fillRect/>
          </a:stretch>
        </p:blipFill>
        <p:spPr>
          <a:xfrm>
            <a:off x="127635" y="3471545"/>
            <a:ext cx="4803140" cy="3202940"/>
          </a:xfrm>
          <a:prstGeom prst="rect">
            <a:avLst/>
          </a:prstGeom>
        </p:spPr>
      </p:pic>
      <p:pic>
        <p:nvPicPr>
          <p:cNvPr id="7" name="Picture 6" descr="electron_density_1d"/>
          <p:cNvPicPr>
            <a:picLocks noChangeAspect="1"/>
          </p:cNvPicPr>
          <p:nvPr/>
        </p:nvPicPr>
        <p:blipFill>
          <a:blip r:embed="rId3"/>
          <a:stretch>
            <a:fillRect/>
          </a:stretch>
        </p:blipFill>
        <p:spPr>
          <a:xfrm>
            <a:off x="4538980" y="3471545"/>
            <a:ext cx="4803140" cy="3202940"/>
          </a:xfrm>
          <a:prstGeom prst="rect">
            <a:avLst/>
          </a:prstGeom>
        </p:spPr>
      </p:pic>
      <p:sp>
        <p:nvSpPr>
          <p:cNvPr id="8" name="Text Box 7"/>
          <p:cNvSpPr txBox="1"/>
          <p:nvPr/>
        </p:nvSpPr>
        <p:spPr>
          <a:xfrm>
            <a:off x="8013700" y="372745"/>
            <a:ext cx="4029075" cy="1198880"/>
          </a:xfrm>
          <a:prstGeom prst="rect">
            <a:avLst/>
          </a:prstGeom>
          <a:noFill/>
        </p:spPr>
        <p:txBody>
          <a:bodyPr wrap="square" rtlCol="0">
            <a:spAutoFit/>
          </a:bodyPr>
          <a:p>
            <a:r>
              <a:rPr lang="zh-CN" altLang="en-US" b="1"/>
              <a:t>判断：超导关联衰减提高了不到</a:t>
            </a:r>
            <a:r>
              <a:rPr lang="en-US" altLang="zh-CN" b="1"/>
              <a:t>2</a:t>
            </a:r>
            <a:r>
              <a:rPr lang="zh-CN" altLang="en-US" b="1"/>
              <a:t>个量级，结果与最开始</a:t>
            </a:r>
            <a:r>
              <a:rPr lang="en-US" altLang="zh-CN" b="1"/>
              <a:t>t2/t=0.7</a:t>
            </a:r>
            <a:r>
              <a:rPr lang="zh-CN" altLang="en-US" b="1"/>
              <a:t>，</a:t>
            </a:r>
            <a:r>
              <a:rPr lang="en-US" altLang="zh-CN" b="1"/>
              <a:t>J2=0.49</a:t>
            </a:r>
            <a:r>
              <a:rPr lang="zh-CN" altLang="en-US" b="1"/>
              <a:t>的结果非常</a:t>
            </a:r>
            <a:r>
              <a:rPr lang="zh-CN" altLang="en-US" b="1"/>
              <a:t>相似。</a:t>
            </a:r>
            <a:r>
              <a:rPr lang="en-US" altLang="zh-CN" b="1"/>
              <a:t>y</a:t>
            </a:r>
            <a:r>
              <a:rPr lang="zh-CN" altLang="en-US" b="1"/>
              <a:t>方向满足平移对称性，</a:t>
            </a:r>
            <a:r>
              <a:rPr lang="en-US" altLang="zh-CN" b="1"/>
              <a:t>CDW</a:t>
            </a:r>
            <a:r>
              <a:rPr lang="zh-CN" altLang="en-US" b="1"/>
              <a:t>的振幅</a:t>
            </a:r>
            <a:r>
              <a:rPr lang="zh-CN" altLang="en-US" b="1"/>
              <a:t>减小了</a:t>
            </a:r>
            <a:endParaRPr lang="zh-CN" alt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528320" y="0"/>
            <a:ext cx="5125085" cy="3417570"/>
          </a:xfrm>
          <a:prstGeom prst="rect">
            <a:avLst/>
          </a:prstGeom>
        </p:spPr>
      </p:pic>
      <p:pic>
        <p:nvPicPr>
          <p:cNvPr id="3" name="Picture 2" descr="electron_density_1d"/>
          <p:cNvPicPr>
            <a:picLocks noChangeAspect="1"/>
          </p:cNvPicPr>
          <p:nvPr/>
        </p:nvPicPr>
        <p:blipFill>
          <a:blip r:embed="rId2"/>
          <a:stretch>
            <a:fillRect/>
          </a:stretch>
        </p:blipFill>
        <p:spPr>
          <a:xfrm>
            <a:off x="5979795" y="0"/>
            <a:ext cx="5277485" cy="3519170"/>
          </a:xfrm>
          <a:prstGeom prst="rect">
            <a:avLst/>
          </a:prstGeom>
        </p:spPr>
      </p:pic>
      <p:pic>
        <p:nvPicPr>
          <p:cNvPr id="4" name="Picture 3" descr="electron_density_1d"/>
          <p:cNvPicPr>
            <a:picLocks noChangeAspect="1"/>
          </p:cNvPicPr>
          <p:nvPr/>
        </p:nvPicPr>
        <p:blipFill>
          <a:blip r:embed="rId3"/>
          <a:stretch>
            <a:fillRect/>
          </a:stretch>
        </p:blipFill>
        <p:spPr>
          <a:xfrm>
            <a:off x="528320" y="3440430"/>
            <a:ext cx="5125085" cy="3417570"/>
          </a:xfrm>
          <a:prstGeom prst="rect">
            <a:avLst/>
          </a:prstGeom>
        </p:spPr>
      </p:pic>
      <p:pic>
        <p:nvPicPr>
          <p:cNvPr id="6" name="Picture 5" descr="electron_density_1d"/>
          <p:cNvPicPr>
            <a:picLocks noChangeAspect="1"/>
          </p:cNvPicPr>
          <p:nvPr/>
        </p:nvPicPr>
        <p:blipFill>
          <a:blip r:embed="rId4"/>
          <a:stretch>
            <a:fillRect/>
          </a:stretch>
        </p:blipFill>
        <p:spPr>
          <a:xfrm>
            <a:off x="6174740" y="3514725"/>
            <a:ext cx="4985385" cy="33242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257175"/>
            <a:ext cx="12192000" cy="2887980"/>
          </a:xfrm>
          <a:prstGeom prst="rect">
            <a:avLst/>
          </a:prstGeom>
        </p:spPr>
      </p:pic>
      <p:pic>
        <p:nvPicPr>
          <p:cNvPr id="4" name="Picture 3"/>
          <p:cNvPicPr>
            <a:picLocks noChangeAspect="1"/>
          </p:cNvPicPr>
          <p:nvPr/>
        </p:nvPicPr>
        <p:blipFill>
          <a:blip r:embed="rId2"/>
          <a:stretch>
            <a:fillRect/>
          </a:stretch>
        </p:blipFill>
        <p:spPr>
          <a:xfrm>
            <a:off x="0" y="3329305"/>
            <a:ext cx="12192000" cy="28867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611505" y="480695"/>
            <a:ext cx="7837170" cy="5225415"/>
          </a:xfrm>
          <a:prstGeom prst="rect">
            <a:avLst/>
          </a:prstGeom>
        </p:spPr>
      </p:pic>
      <p:sp>
        <p:nvSpPr>
          <p:cNvPr id="3" name="Text Box 2"/>
          <p:cNvSpPr txBox="1"/>
          <p:nvPr/>
        </p:nvSpPr>
        <p:spPr>
          <a:xfrm>
            <a:off x="8169275" y="879475"/>
            <a:ext cx="3603625" cy="922020"/>
          </a:xfrm>
          <a:prstGeom prst="rect">
            <a:avLst/>
          </a:prstGeom>
          <a:noFill/>
        </p:spPr>
        <p:txBody>
          <a:bodyPr wrap="square" rtlCol="0">
            <a:spAutoFit/>
          </a:bodyPr>
          <a:p>
            <a:r>
              <a:rPr lang="zh-CN" altLang="en-US" b="1"/>
              <a:t>判断：加负的</a:t>
            </a:r>
            <a:r>
              <a:rPr lang="en-US" altLang="zh-CN" b="1"/>
              <a:t>J2</a:t>
            </a:r>
            <a:r>
              <a:rPr lang="zh-CN" altLang="en-US" b="1"/>
              <a:t>后，超导关联函数出现了不规则的衰减，但总体变弱</a:t>
            </a:r>
            <a:endParaRPr lang="zh-CN" altLang="en-US"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576580" y="619760"/>
            <a:ext cx="5750560" cy="3977640"/>
          </a:xfrm>
          <a:prstGeom prst="rect">
            <a:avLst/>
          </a:prstGeom>
        </p:spPr>
      </p:pic>
      <p:pic>
        <p:nvPicPr>
          <p:cNvPr id="5" name="Picture 4" descr="electron_density_1d"/>
          <p:cNvPicPr>
            <a:picLocks noChangeAspect="1"/>
          </p:cNvPicPr>
          <p:nvPr/>
        </p:nvPicPr>
        <p:blipFill>
          <a:blip r:embed="rId2"/>
          <a:stretch>
            <a:fillRect/>
          </a:stretch>
        </p:blipFill>
        <p:spPr>
          <a:xfrm>
            <a:off x="6223635" y="619760"/>
            <a:ext cx="5750560" cy="39776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186690"/>
            <a:ext cx="12192000" cy="2867660"/>
          </a:xfrm>
          <a:prstGeom prst="rect">
            <a:avLst/>
          </a:prstGeom>
        </p:spPr>
      </p:pic>
      <p:pic>
        <p:nvPicPr>
          <p:cNvPr id="5" name="Picture 4"/>
          <p:cNvPicPr>
            <a:picLocks noChangeAspect="1"/>
          </p:cNvPicPr>
          <p:nvPr/>
        </p:nvPicPr>
        <p:blipFill>
          <a:blip r:embed="rId2"/>
          <a:stretch>
            <a:fillRect/>
          </a:stretch>
        </p:blipFill>
        <p:spPr>
          <a:xfrm>
            <a:off x="0" y="3358515"/>
            <a:ext cx="12192000" cy="290766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302260" y="579120"/>
            <a:ext cx="5794375" cy="4008120"/>
          </a:xfrm>
          <a:prstGeom prst="rect">
            <a:avLst/>
          </a:prstGeom>
        </p:spPr>
      </p:pic>
      <p:pic>
        <p:nvPicPr>
          <p:cNvPr id="3" name="Picture 2" descr="electron_density_1d"/>
          <p:cNvPicPr>
            <a:picLocks noChangeAspect="1"/>
          </p:cNvPicPr>
          <p:nvPr/>
        </p:nvPicPr>
        <p:blipFill>
          <a:blip r:embed="rId2"/>
          <a:stretch>
            <a:fillRect/>
          </a:stretch>
        </p:blipFill>
        <p:spPr>
          <a:xfrm>
            <a:off x="6199505" y="579120"/>
            <a:ext cx="5794375" cy="400812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201930"/>
            <a:ext cx="12192000" cy="2933065"/>
          </a:xfrm>
          <a:prstGeom prst="rect">
            <a:avLst/>
          </a:prstGeom>
        </p:spPr>
      </p:pic>
      <p:pic>
        <p:nvPicPr>
          <p:cNvPr id="5" name="Picture 4"/>
          <p:cNvPicPr>
            <a:picLocks noChangeAspect="1"/>
          </p:cNvPicPr>
          <p:nvPr/>
        </p:nvPicPr>
        <p:blipFill>
          <a:blip r:embed="rId2"/>
          <a:stretch>
            <a:fillRect/>
          </a:stretch>
        </p:blipFill>
        <p:spPr>
          <a:xfrm>
            <a:off x="0" y="3232785"/>
            <a:ext cx="12192000" cy="2896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322580" y="113030"/>
            <a:ext cx="4843780" cy="3350260"/>
          </a:xfrm>
          <a:prstGeom prst="rect">
            <a:avLst/>
          </a:prstGeom>
        </p:spPr>
      </p:pic>
      <p:pic>
        <p:nvPicPr>
          <p:cNvPr id="3" name="Picture 2" descr="electron_density_1d"/>
          <p:cNvPicPr>
            <a:picLocks noChangeAspect="1"/>
          </p:cNvPicPr>
          <p:nvPr/>
        </p:nvPicPr>
        <p:blipFill>
          <a:blip r:embed="rId2"/>
          <a:stretch>
            <a:fillRect/>
          </a:stretch>
        </p:blipFill>
        <p:spPr>
          <a:xfrm>
            <a:off x="4791075" y="113030"/>
            <a:ext cx="4843145" cy="3350260"/>
          </a:xfrm>
          <a:prstGeom prst="rect">
            <a:avLst/>
          </a:prstGeom>
        </p:spPr>
      </p:pic>
      <p:pic>
        <p:nvPicPr>
          <p:cNvPr id="4" name="Picture 3" descr="electron_density_1d"/>
          <p:cNvPicPr>
            <a:picLocks noChangeAspect="1"/>
          </p:cNvPicPr>
          <p:nvPr/>
        </p:nvPicPr>
        <p:blipFill>
          <a:blip r:embed="rId3"/>
          <a:stretch>
            <a:fillRect/>
          </a:stretch>
        </p:blipFill>
        <p:spPr>
          <a:xfrm>
            <a:off x="322580" y="3463290"/>
            <a:ext cx="4843145" cy="3350260"/>
          </a:xfrm>
          <a:prstGeom prst="rect">
            <a:avLst/>
          </a:prstGeom>
        </p:spPr>
      </p:pic>
      <p:pic>
        <p:nvPicPr>
          <p:cNvPr id="5" name="Picture 4" descr="electron_density_1d"/>
          <p:cNvPicPr>
            <a:picLocks noChangeAspect="1"/>
          </p:cNvPicPr>
          <p:nvPr/>
        </p:nvPicPr>
        <p:blipFill>
          <a:blip r:embed="rId4"/>
          <a:stretch>
            <a:fillRect/>
          </a:stretch>
        </p:blipFill>
        <p:spPr>
          <a:xfrm>
            <a:off x="4809490" y="3444240"/>
            <a:ext cx="4843145" cy="3350260"/>
          </a:xfrm>
          <a:prstGeom prst="rect">
            <a:avLst/>
          </a:prstGeom>
        </p:spPr>
      </p:pic>
      <p:sp>
        <p:nvSpPr>
          <p:cNvPr id="6" name="Text Box 5"/>
          <p:cNvSpPr txBox="1"/>
          <p:nvPr/>
        </p:nvSpPr>
        <p:spPr>
          <a:xfrm>
            <a:off x="9488805" y="594995"/>
            <a:ext cx="2701925" cy="1476375"/>
          </a:xfrm>
          <a:prstGeom prst="rect">
            <a:avLst/>
          </a:prstGeom>
          <a:noFill/>
        </p:spPr>
        <p:txBody>
          <a:bodyPr wrap="square" rtlCol="0">
            <a:spAutoFit/>
          </a:bodyPr>
          <a:p>
            <a:r>
              <a:rPr lang="zh-CN" altLang="en-US" b="1"/>
              <a:t>判断：</a:t>
            </a:r>
            <a:r>
              <a:rPr lang="en-US" altLang="zh-CN" b="1"/>
              <a:t>t2/t=0.7,J2&lt;0</a:t>
            </a:r>
            <a:r>
              <a:rPr lang="zh-CN" altLang="en-US" b="1"/>
              <a:t>时，</a:t>
            </a:r>
            <a:r>
              <a:rPr lang="en-US" altLang="zh-CN" b="1"/>
              <a:t>y</a:t>
            </a:r>
            <a:r>
              <a:rPr lang="zh-CN" altLang="en-US" b="1"/>
              <a:t>方向基本满足平移对称性。</a:t>
            </a:r>
            <a:r>
              <a:rPr lang="zh-CN" altLang="en-US" b="1"/>
              <a:t>电子密度出现了类似的鼓包，但是振荡更加剧烈</a:t>
            </a:r>
            <a:endParaRPr lang="zh-C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209550"/>
            <a:ext cx="12192000" cy="2951480"/>
          </a:xfrm>
          <a:prstGeom prst="rect">
            <a:avLst/>
          </a:prstGeom>
        </p:spPr>
      </p:pic>
      <p:pic>
        <p:nvPicPr>
          <p:cNvPr id="5" name="Picture 4"/>
          <p:cNvPicPr>
            <a:picLocks noChangeAspect="1"/>
          </p:cNvPicPr>
          <p:nvPr/>
        </p:nvPicPr>
        <p:blipFill>
          <a:blip r:embed="rId2"/>
          <a:stretch>
            <a:fillRect/>
          </a:stretch>
        </p:blipFill>
        <p:spPr>
          <a:xfrm>
            <a:off x="0" y="3504565"/>
            <a:ext cx="12192000" cy="28994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36550"/>
            <a:ext cx="12192000" cy="2872105"/>
          </a:xfrm>
          <a:prstGeom prst="rect">
            <a:avLst/>
          </a:prstGeom>
        </p:spPr>
      </p:pic>
      <p:pic>
        <p:nvPicPr>
          <p:cNvPr id="5" name="Picture 4"/>
          <p:cNvPicPr>
            <a:picLocks noChangeAspect="1"/>
          </p:cNvPicPr>
          <p:nvPr/>
        </p:nvPicPr>
        <p:blipFill>
          <a:blip r:embed="rId2"/>
          <a:stretch>
            <a:fillRect/>
          </a:stretch>
        </p:blipFill>
        <p:spPr>
          <a:xfrm>
            <a:off x="0" y="3208655"/>
            <a:ext cx="12192000" cy="29591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electron_density_1d"/>
          <p:cNvPicPr>
            <a:picLocks noChangeAspect="1"/>
          </p:cNvPicPr>
          <p:nvPr/>
        </p:nvPicPr>
        <p:blipFill>
          <a:blip r:embed="rId1"/>
          <a:stretch>
            <a:fillRect/>
          </a:stretch>
        </p:blipFill>
        <p:spPr>
          <a:xfrm>
            <a:off x="228600" y="1017270"/>
            <a:ext cx="5650230" cy="3909060"/>
          </a:xfrm>
          <a:prstGeom prst="rect">
            <a:avLst/>
          </a:prstGeom>
        </p:spPr>
      </p:pic>
      <p:sp>
        <p:nvSpPr>
          <p:cNvPr id="2" name="Text Box 1"/>
          <p:cNvSpPr txBox="1"/>
          <p:nvPr/>
        </p:nvSpPr>
        <p:spPr>
          <a:xfrm>
            <a:off x="1482725" y="353060"/>
            <a:ext cx="1360170" cy="368300"/>
          </a:xfrm>
          <a:prstGeom prst="rect">
            <a:avLst/>
          </a:prstGeom>
          <a:noFill/>
        </p:spPr>
        <p:txBody>
          <a:bodyPr wrap="none" rtlCol="0">
            <a:spAutoFit/>
          </a:bodyPr>
          <a:p>
            <a:r>
              <a:rPr lang="en-US" b="1"/>
              <a:t>2000states</a:t>
            </a:r>
            <a:endParaRPr lang="en-US" b="1"/>
          </a:p>
        </p:txBody>
      </p:sp>
      <p:pic>
        <p:nvPicPr>
          <p:cNvPr id="4" name="Picture 3" descr="electron_density_1d"/>
          <p:cNvPicPr>
            <a:picLocks noChangeAspect="1"/>
          </p:cNvPicPr>
          <p:nvPr/>
        </p:nvPicPr>
        <p:blipFill>
          <a:blip r:embed="rId2"/>
          <a:stretch>
            <a:fillRect/>
          </a:stretch>
        </p:blipFill>
        <p:spPr>
          <a:xfrm>
            <a:off x="5927090" y="988695"/>
            <a:ext cx="5903595" cy="3937000"/>
          </a:xfrm>
          <a:prstGeom prst="rect">
            <a:avLst/>
          </a:prstGeom>
        </p:spPr>
      </p:pic>
      <p:sp>
        <p:nvSpPr>
          <p:cNvPr id="5" name="Text Box 4"/>
          <p:cNvSpPr txBox="1"/>
          <p:nvPr/>
        </p:nvSpPr>
        <p:spPr>
          <a:xfrm>
            <a:off x="6758305" y="353060"/>
            <a:ext cx="1360170" cy="368300"/>
          </a:xfrm>
          <a:prstGeom prst="rect">
            <a:avLst/>
          </a:prstGeom>
          <a:noFill/>
        </p:spPr>
        <p:txBody>
          <a:bodyPr wrap="none" rtlCol="0">
            <a:spAutoFit/>
          </a:bodyPr>
          <a:p>
            <a:r>
              <a:rPr lang="en-US" b="1"/>
              <a:t>3000states</a:t>
            </a:r>
            <a:endParaRPr lang="en-US"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141605"/>
            <a:ext cx="12192000" cy="2899410"/>
          </a:xfrm>
          <a:prstGeom prst="rect">
            <a:avLst/>
          </a:prstGeom>
        </p:spPr>
      </p:pic>
      <p:sp>
        <p:nvSpPr>
          <p:cNvPr id="4" name="Text Box 3"/>
          <p:cNvSpPr txBox="1"/>
          <p:nvPr/>
        </p:nvSpPr>
        <p:spPr>
          <a:xfrm>
            <a:off x="755015" y="141605"/>
            <a:ext cx="1360170" cy="368300"/>
          </a:xfrm>
          <a:prstGeom prst="rect">
            <a:avLst/>
          </a:prstGeom>
          <a:noFill/>
        </p:spPr>
        <p:txBody>
          <a:bodyPr wrap="none" rtlCol="0">
            <a:spAutoFit/>
          </a:bodyPr>
          <a:p>
            <a:r>
              <a:rPr lang="en-US" b="1"/>
              <a:t>2000states</a:t>
            </a:r>
            <a:endParaRPr lang="en-US" b="1"/>
          </a:p>
        </p:txBody>
      </p:sp>
      <p:pic>
        <p:nvPicPr>
          <p:cNvPr id="8" name="Picture 7"/>
          <p:cNvPicPr>
            <a:picLocks noChangeAspect="1"/>
          </p:cNvPicPr>
          <p:nvPr/>
        </p:nvPicPr>
        <p:blipFill>
          <a:blip r:embed="rId2"/>
          <a:stretch>
            <a:fillRect/>
          </a:stretch>
        </p:blipFill>
        <p:spPr>
          <a:xfrm>
            <a:off x="0" y="3767455"/>
            <a:ext cx="12192000" cy="2829560"/>
          </a:xfrm>
          <a:prstGeom prst="rect">
            <a:avLst/>
          </a:prstGeom>
        </p:spPr>
      </p:pic>
      <p:sp>
        <p:nvSpPr>
          <p:cNvPr id="7" name="Text Box 6"/>
          <p:cNvSpPr txBox="1"/>
          <p:nvPr/>
        </p:nvSpPr>
        <p:spPr>
          <a:xfrm>
            <a:off x="755015" y="3681095"/>
            <a:ext cx="1360170" cy="368300"/>
          </a:xfrm>
          <a:prstGeom prst="rect">
            <a:avLst/>
          </a:prstGeom>
          <a:noFill/>
        </p:spPr>
        <p:txBody>
          <a:bodyPr wrap="none" rtlCol="0">
            <a:spAutoFit/>
          </a:bodyPr>
          <a:p>
            <a:r>
              <a:rPr lang="en-US" b="1"/>
              <a:t>3000states</a:t>
            </a:r>
            <a:endParaRPr 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208280" y="570230"/>
            <a:ext cx="7646670" cy="5098415"/>
          </a:xfrm>
          <a:prstGeom prst="rect">
            <a:avLst/>
          </a:prstGeom>
        </p:spPr>
      </p:pic>
      <p:sp>
        <p:nvSpPr>
          <p:cNvPr id="5" name="Text Box 4"/>
          <p:cNvSpPr txBox="1"/>
          <p:nvPr/>
        </p:nvSpPr>
        <p:spPr>
          <a:xfrm>
            <a:off x="7854950" y="1020445"/>
            <a:ext cx="4196080" cy="645160"/>
          </a:xfrm>
          <a:prstGeom prst="rect">
            <a:avLst/>
          </a:prstGeom>
          <a:noFill/>
        </p:spPr>
        <p:txBody>
          <a:bodyPr wrap="square" rtlCol="0">
            <a:spAutoFit/>
          </a:bodyPr>
          <a:p>
            <a:r>
              <a:rPr lang="zh-CN" altLang="en-US" b="1"/>
              <a:t>判断：计算结果的奇异特征应该不是计算精度不够导致，计算是基本可靠</a:t>
            </a:r>
            <a:r>
              <a:rPr lang="zh-CN" altLang="en-US" b="1"/>
              <a:t>的</a:t>
            </a:r>
            <a:endParaRPr lang="zh-CN" altLang="en-US"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816610" y="128905"/>
            <a:ext cx="6723380" cy="3158490"/>
          </a:xfrm>
          <a:prstGeom prst="rect">
            <a:avLst/>
          </a:prstGeom>
        </p:spPr>
      </p:pic>
      <p:pic>
        <p:nvPicPr>
          <p:cNvPr id="5" name="Picture 4" descr="sc_cor"/>
          <p:cNvPicPr>
            <a:picLocks noChangeAspect="1"/>
          </p:cNvPicPr>
          <p:nvPr/>
        </p:nvPicPr>
        <p:blipFill>
          <a:blip r:embed="rId2"/>
          <a:stretch>
            <a:fillRect/>
          </a:stretch>
        </p:blipFill>
        <p:spPr>
          <a:xfrm>
            <a:off x="216535" y="3368040"/>
            <a:ext cx="5116195" cy="3411220"/>
          </a:xfrm>
          <a:prstGeom prst="rect">
            <a:avLst/>
          </a:prstGeom>
        </p:spPr>
      </p:pic>
      <p:pic>
        <p:nvPicPr>
          <p:cNvPr id="6" name="Picture 5" descr="electron_density_1d"/>
          <p:cNvPicPr>
            <a:picLocks noChangeAspect="1"/>
          </p:cNvPicPr>
          <p:nvPr/>
        </p:nvPicPr>
        <p:blipFill>
          <a:blip r:embed="rId3"/>
          <a:stretch>
            <a:fillRect/>
          </a:stretch>
        </p:blipFill>
        <p:spPr>
          <a:xfrm>
            <a:off x="5020945" y="3368040"/>
            <a:ext cx="5115560" cy="3411220"/>
          </a:xfrm>
          <a:prstGeom prst="rect">
            <a:avLst/>
          </a:prstGeom>
        </p:spPr>
      </p:pic>
      <p:sp>
        <p:nvSpPr>
          <p:cNvPr id="7" name="Text Box 6"/>
          <p:cNvSpPr txBox="1"/>
          <p:nvPr/>
        </p:nvSpPr>
        <p:spPr>
          <a:xfrm>
            <a:off x="8428355" y="716280"/>
            <a:ext cx="2951480" cy="645160"/>
          </a:xfrm>
          <a:prstGeom prst="rect">
            <a:avLst/>
          </a:prstGeom>
          <a:noFill/>
        </p:spPr>
        <p:txBody>
          <a:bodyPr wrap="square" rtlCol="0">
            <a:spAutoFit/>
          </a:bodyPr>
          <a:p>
            <a:r>
              <a:rPr lang="zh-CN" altLang="en-US" b="1"/>
              <a:t>判断：在</a:t>
            </a:r>
            <a:r>
              <a:rPr lang="en-US" altLang="zh-CN" b="1"/>
              <a:t>t2/t=0.7</a:t>
            </a:r>
            <a:r>
              <a:rPr lang="zh-CN" altLang="en-US" b="1"/>
              <a:t>时，加不加</a:t>
            </a:r>
            <a:r>
              <a:rPr lang="en-US" altLang="zh-CN" b="1"/>
              <a:t>J2</a:t>
            </a:r>
            <a:r>
              <a:rPr lang="zh-CN" altLang="en-US" b="1"/>
              <a:t>基本没有</a:t>
            </a:r>
            <a:r>
              <a:rPr lang="zh-CN" altLang="en-US" b="1"/>
              <a:t>影响</a:t>
            </a:r>
            <a:endParaRPr lang="zh-CN" altLang="en-US" b="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763270" y="151130"/>
            <a:ext cx="4716780" cy="3144520"/>
          </a:xfrm>
          <a:prstGeom prst="rect">
            <a:avLst/>
          </a:prstGeom>
        </p:spPr>
      </p:pic>
      <p:pic>
        <p:nvPicPr>
          <p:cNvPr id="3" name="Picture 2" descr="electron_density_1d"/>
          <p:cNvPicPr>
            <a:picLocks noChangeAspect="1"/>
          </p:cNvPicPr>
          <p:nvPr/>
        </p:nvPicPr>
        <p:blipFill>
          <a:blip r:embed="rId2"/>
          <a:stretch>
            <a:fillRect/>
          </a:stretch>
        </p:blipFill>
        <p:spPr>
          <a:xfrm>
            <a:off x="5872480" y="151130"/>
            <a:ext cx="4716780" cy="3145155"/>
          </a:xfrm>
          <a:prstGeom prst="rect">
            <a:avLst/>
          </a:prstGeom>
        </p:spPr>
      </p:pic>
      <p:pic>
        <p:nvPicPr>
          <p:cNvPr id="4" name="Picture 3" descr="electron_density_1d"/>
          <p:cNvPicPr>
            <a:picLocks noChangeAspect="1"/>
          </p:cNvPicPr>
          <p:nvPr/>
        </p:nvPicPr>
        <p:blipFill>
          <a:blip r:embed="rId3"/>
          <a:stretch>
            <a:fillRect/>
          </a:stretch>
        </p:blipFill>
        <p:spPr>
          <a:xfrm>
            <a:off x="763270" y="3538855"/>
            <a:ext cx="4717415" cy="3145155"/>
          </a:xfrm>
          <a:prstGeom prst="rect">
            <a:avLst/>
          </a:prstGeom>
        </p:spPr>
      </p:pic>
      <p:pic>
        <p:nvPicPr>
          <p:cNvPr id="5" name="Picture 4" descr="electron_density_1d"/>
          <p:cNvPicPr>
            <a:picLocks noChangeAspect="1"/>
          </p:cNvPicPr>
          <p:nvPr/>
        </p:nvPicPr>
        <p:blipFill>
          <a:blip r:embed="rId4"/>
          <a:stretch>
            <a:fillRect/>
          </a:stretch>
        </p:blipFill>
        <p:spPr>
          <a:xfrm>
            <a:off x="5872480" y="3539490"/>
            <a:ext cx="4715510" cy="31445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42265"/>
            <a:ext cx="12192000" cy="2961640"/>
          </a:xfrm>
          <a:prstGeom prst="rect">
            <a:avLst/>
          </a:prstGeom>
        </p:spPr>
      </p:pic>
      <p:pic>
        <p:nvPicPr>
          <p:cNvPr id="3" name="Picture 2"/>
          <p:cNvPicPr>
            <a:picLocks noChangeAspect="1"/>
          </p:cNvPicPr>
          <p:nvPr/>
        </p:nvPicPr>
        <p:blipFill>
          <a:blip r:embed="rId2"/>
          <a:stretch>
            <a:fillRect/>
          </a:stretch>
        </p:blipFill>
        <p:spPr>
          <a:xfrm>
            <a:off x="0" y="3481705"/>
            <a:ext cx="12192000" cy="29851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sc_cor"/>
          <p:cNvPicPr>
            <a:picLocks noChangeAspect="1"/>
          </p:cNvPicPr>
          <p:nvPr/>
        </p:nvPicPr>
        <p:blipFill>
          <a:blip r:embed="rId1"/>
          <a:stretch>
            <a:fillRect/>
          </a:stretch>
        </p:blipFill>
        <p:spPr>
          <a:xfrm>
            <a:off x="266700" y="448310"/>
            <a:ext cx="8444865" cy="5631180"/>
          </a:xfrm>
          <a:prstGeom prst="rect">
            <a:avLst/>
          </a:prstGeom>
        </p:spPr>
      </p:pic>
      <p:sp>
        <p:nvSpPr>
          <p:cNvPr id="8" name="Text Box 7"/>
          <p:cNvSpPr txBox="1"/>
          <p:nvPr/>
        </p:nvSpPr>
        <p:spPr>
          <a:xfrm>
            <a:off x="8438515" y="918845"/>
            <a:ext cx="3352800" cy="922020"/>
          </a:xfrm>
          <a:prstGeom prst="rect">
            <a:avLst/>
          </a:prstGeom>
          <a:noFill/>
        </p:spPr>
        <p:txBody>
          <a:bodyPr wrap="square" rtlCol="0">
            <a:spAutoFit/>
          </a:bodyPr>
          <a:p>
            <a:r>
              <a:rPr lang="zh-CN" altLang="en-US" b="1"/>
              <a:t>判断：在</a:t>
            </a:r>
            <a:r>
              <a:rPr lang="en-US" altLang="zh-CN" b="1"/>
              <a:t>J2=0.49</a:t>
            </a:r>
            <a:r>
              <a:rPr lang="zh-CN" altLang="en-US" b="1"/>
              <a:t>的情况下，加入</a:t>
            </a:r>
            <a:r>
              <a:rPr lang="en-US" altLang="zh-CN" b="1"/>
              <a:t>t2</a:t>
            </a:r>
            <a:r>
              <a:rPr lang="zh-CN" altLang="en-US" b="1"/>
              <a:t>到</a:t>
            </a:r>
            <a:r>
              <a:rPr lang="en-US" altLang="zh-CN" b="1"/>
              <a:t>0.7</a:t>
            </a:r>
            <a:r>
              <a:rPr lang="zh-CN" altLang="en-US" b="1"/>
              <a:t>之后，超导关联提高了</a:t>
            </a:r>
            <a:r>
              <a:rPr lang="en-US" altLang="zh-CN" b="1"/>
              <a:t>3</a:t>
            </a:r>
            <a:r>
              <a:rPr lang="zh-CN" altLang="en-US" b="1"/>
              <a:t>个量级，</a:t>
            </a:r>
            <a:r>
              <a:rPr lang="en-US" altLang="zh-CN" b="1"/>
              <a:t>CDW</a:t>
            </a:r>
            <a:r>
              <a:rPr lang="zh-CN" altLang="en-US" b="1"/>
              <a:t>也被抑制了</a:t>
            </a:r>
            <a:endParaRPr lang="zh-CN"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75005" y="635"/>
            <a:ext cx="5034280" cy="3357245"/>
          </a:xfrm>
          <a:prstGeom prst="rect">
            <a:avLst/>
          </a:prstGeom>
        </p:spPr>
      </p:pic>
      <p:pic>
        <p:nvPicPr>
          <p:cNvPr id="2" name="Picture 1" descr="electron_density_1d"/>
          <p:cNvPicPr>
            <a:picLocks noChangeAspect="1"/>
          </p:cNvPicPr>
          <p:nvPr/>
        </p:nvPicPr>
        <p:blipFill>
          <a:blip r:embed="rId2"/>
          <a:stretch>
            <a:fillRect/>
          </a:stretch>
        </p:blipFill>
        <p:spPr>
          <a:xfrm>
            <a:off x="5801995" y="0"/>
            <a:ext cx="5036185" cy="3357880"/>
          </a:xfrm>
          <a:prstGeom prst="rect">
            <a:avLst/>
          </a:prstGeom>
        </p:spPr>
      </p:pic>
      <p:pic>
        <p:nvPicPr>
          <p:cNvPr id="3" name="Picture 2" descr="electron_density_1d"/>
          <p:cNvPicPr>
            <a:picLocks noChangeAspect="1"/>
          </p:cNvPicPr>
          <p:nvPr/>
        </p:nvPicPr>
        <p:blipFill>
          <a:blip r:embed="rId3"/>
          <a:stretch>
            <a:fillRect/>
          </a:stretch>
        </p:blipFill>
        <p:spPr>
          <a:xfrm>
            <a:off x="675005" y="3357880"/>
            <a:ext cx="5034915" cy="3357245"/>
          </a:xfrm>
          <a:prstGeom prst="rect">
            <a:avLst/>
          </a:prstGeom>
        </p:spPr>
      </p:pic>
      <p:pic>
        <p:nvPicPr>
          <p:cNvPr id="4" name="Picture 3" descr="electron_density_1d"/>
          <p:cNvPicPr>
            <a:picLocks noChangeAspect="1"/>
          </p:cNvPicPr>
          <p:nvPr/>
        </p:nvPicPr>
        <p:blipFill>
          <a:blip r:embed="rId4"/>
          <a:stretch>
            <a:fillRect/>
          </a:stretch>
        </p:blipFill>
        <p:spPr>
          <a:xfrm>
            <a:off x="5801995" y="3357880"/>
            <a:ext cx="5034915" cy="33572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628650" y="0"/>
            <a:ext cx="4937125" cy="3291840"/>
          </a:xfrm>
          <a:prstGeom prst="rect">
            <a:avLst/>
          </a:prstGeom>
        </p:spPr>
      </p:pic>
      <p:pic>
        <p:nvPicPr>
          <p:cNvPr id="3" name="Picture 2" descr="electron_density_1d"/>
          <p:cNvPicPr>
            <a:picLocks noChangeAspect="1"/>
          </p:cNvPicPr>
          <p:nvPr/>
        </p:nvPicPr>
        <p:blipFill>
          <a:blip r:embed="rId2"/>
          <a:stretch>
            <a:fillRect/>
          </a:stretch>
        </p:blipFill>
        <p:spPr>
          <a:xfrm>
            <a:off x="5565775" y="0"/>
            <a:ext cx="4937125" cy="3291840"/>
          </a:xfrm>
          <a:prstGeom prst="rect">
            <a:avLst/>
          </a:prstGeom>
        </p:spPr>
      </p:pic>
      <p:pic>
        <p:nvPicPr>
          <p:cNvPr id="4" name="Picture 3" descr="electron_density_1d"/>
          <p:cNvPicPr>
            <a:picLocks noChangeAspect="1"/>
          </p:cNvPicPr>
          <p:nvPr/>
        </p:nvPicPr>
        <p:blipFill>
          <a:blip r:embed="rId3"/>
          <a:stretch>
            <a:fillRect/>
          </a:stretch>
        </p:blipFill>
        <p:spPr>
          <a:xfrm>
            <a:off x="628015" y="3431540"/>
            <a:ext cx="4937760" cy="3291840"/>
          </a:xfrm>
          <a:prstGeom prst="rect">
            <a:avLst/>
          </a:prstGeom>
        </p:spPr>
      </p:pic>
      <p:pic>
        <p:nvPicPr>
          <p:cNvPr id="5" name="Picture 4" descr="electron_density_1d"/>
          <p:cNvPicPr>
            <a:picLocks noChangeAspect="1"/>
          </p:cNvPicPr>
          <p:nvPr/>
        </p:nvPicPr>
        <p:blipFill>
          <a:blip r:embed="rId4"/>
          <a:stretch>
            <a:fillRect/>
          </a:stretch>
        </p:blipFill>
        <p:spPr>
          <a:xfrm>
            <a:off x="5565775" y="3432175"/>
            <a:ext cx="4936490" cy="329120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88900"/>
            <a:ext cx="12192000" cy="3084195"/>
          </a:xfrm>
          <a:prstGeom prst="rect">
            <a:avLst/>
          </a:prstGeom>
        </p:spPr>
      </p:pic>
      <p:pic>
        <p:nvPicPr>
          <p:cNvPr id="3" name="Picture 2"/>
          <p:cNvPicPr>
            <a:picLocks noChangeAspect="1"/>
          </p:cNvPicPr>
          <p:nvPr/>
        </p:nvPicPr>
        <p:blipFill>
          <a:blip r:embed="rId2"/>
          <a:stretch>
            <a:fillRect/>
          </a:stretch>
        </p:blipFill>
        <p:spPr>
          <a:xfrm>
            <a:off x="0" y="3439795"/>
            <a:ext cx="12192000" cy="2901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7379</Words>
  <Application>WPS Presentation</Application>
  <PresentationFormat>Widescreen</PresentationFormat>
  <Paragraphs>191</Paragraphs>
  <Slides>82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Arial</vt:lpstr>
      <vt:lpstr>宋体</vt:lpstr>
      <vt:lpstr>Wingdings</vt:lpstr>
      <vt:lpstr>Songti SC Regular</vt:lpstr>
      <vt:lpstr>Wingdings</vt:lpstr>
      <vt:lpstr>Calibri Light</vt:lpstr>
      <vt:lpstr>Helvetica Neue</vt:lpstr>
      <vt:lpstr>微软雅黑</vt:lpstr>
      <vt:lpstr>汉仪旗黑</vt:lpstr>
      <vt:lpstr>宋体</vt:lpstr>
      <vt:lpstr>Arial Unicode MS</vt:lpstr>
      <vt:lpstr>Calibri</vt:lpstr>
      <vt:lpstr>汉仪书宋二KW</vt:lpstr>
      <vt:lpstr>Office Theme</vt:lpstr>
      <vt:lpstr>kagome data</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20</cp:revision>
  <dcterms:created xsi:type="dcterms:W3CDTF">2022-11-15T12:46:34Z</dcterms:created>
  <dcterms:modified xsi:type="dcterms:W3CDTF">2022-11-15T12:46:34Z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